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70" d="100"/>
          <a:sy n="70" d="100"/>
        </p:scale>
        <p:origin x="3232"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7312626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240877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35437507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3709194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1EB0713F-1B69-4663-BB3B-ED9DEEE457D9}"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4231153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1EB0713F-1B69-4663-BB3B-ED9DEEE457D9}"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2624063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05482"/>
            <a:ext cx="3198096"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05482"/>
            <a:ext cx="3213847"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1EB0713F-1B69-4663-BB3B-ED9DEEE457D9}" type="datetimeFigureOut">
              <a:rPr lang="de-DE" smtClean="0"/>
              <a:t>18.12.23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1098767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1EB0713F-1B69-4663-BB3B-ED9DEEE457D9}" type="datetimeFigureOut">
              <a:rPr lang="de-DE" smtClean="0"/>
              <a:t>18.12.23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744815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B0713F-1B69-4663-BB3B-ED9DEEE457D9}" type="datetimeFigureOut">
              <a:rPr lang="de-DE" smtClean="0"/>
              <a:t>18.12.23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3253945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1EB0713F-1B69-4663-BB3B-ED9DEEE457D9}"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1051442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a:t>Bild durch Klicken auf Symbol hinzufügen</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1EB0713F-1B69-4663-BB3B-ED9DEEE457D9}"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1EB41763-E044-410A-8607-A7F0A6B00CA4}" type="slidenum">
              <a:rPr lang="de-DE" smtClean="0"/>
              <a:t>‹Nr.›</a:t>
            </a:fld>
            <a:endParaRPr lang="de-DE"/>
          </a:p>
        </p:txBody>
      </p:sp>
    </p:spTree>
    <p:extLst>
      <p:ext uri="{BB962C8B-B14F-4D97-AF65-F5344CB8AC3E}">
        <p14:creationId xmlns:p14="http://schemas.microsoft.com/office/powerpoint/2010/main" val="609906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1EB0713F-1B69-4663-BB3B-ED9DEEE457D9}" type="datetimeFigureOut">
              <a:rPr lang="de-DE" smtClean="0"/>
              <a:t>18.12.23</a:t>
            </a:fld>
            <a:endParaRPr lang="de-DE"/>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1EB41763-E044-410A-8607-A7F0A6B00CA4}" type="slidenum">
              <a:rPr lang="de-DE" smtClean="0"/>
              <a:t>‹Nr.›</a:t>
            </a:fld>
            <a:endParaRPr lang="de-DE"/>
          </a:p>
        </p:txBody>
      </p:sp>
    </p:spTree>
    <p:extLst>
      <p:ext uri="{BB962C8B-B14F-4D97-AF65-F5344CB8AC3E}">
        <p14:creationId xmlns:p14="http://schemas.microsoft.com/office/powerpoint/2010/main" val="37695645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700391-573A-CC5B-FD0E-F0C39F29C34C}"/>
              </a:ext>
            </a:extLst>
          </p:cNvPr>
          <p:cNvSpPr>
            <a:spLocks noGrp="1"/>
          </p:cNvSpPr>
          <p:nvPr>
            <p:ph type="ctrTitle"/>
          </p:nvPr>
        </p:nvSpPr>
        <p:spPr>
          <a:xfrm>
            <a:off x="566975" y="298561"/>
            <a:ext cx="6425724" cy="438768"/>
          </a:xfrm>
        </p:spPr>
        <p:txBody>
          <a:bodyPr>
            <a:normAutofit/>
          </a:bodyPr>
          <a:lstStyle/>
          <a:p>
            <a:pPr algn="l"/>
            <a:r>
              <a:rPr lang="en-GB" sz="1800" b="1" dirty="0"/>
              <a:t>WS 9: Language in the play – Shakespeare‘s </a:t>
            </a:r>
            <a:r>
              <a:rPr lang="en-GB" sz="1800" b="1" i="1" dirty="0"/>
              <a:t>Twelfth Night</a:t>
            </a:r>
          </a:p>
        </p:txBody>
      </p:sp>
      <p:sp>
        <p:nvSpPr>
          <p:cNvPr id="4" name="Textfeld 3">
            <a:extLst>
              <a:ext uri="{FF2B5EF4-FFF2-40B4-BE49-F238E27FC236}">
                <a16:creationId xmlns:a16="http://schemas.microsoft.com/office/drawing/2014/main" id="{65548494-08A8-F34D-7D53-C6015930397C}"/>
              </a:ext>
            </a:extLst>
          </p:cNvPr>
          <p:cNvSpPr txBox="1"/>
          <p:nvPr/>
        </p:nvSpPr>
        <p:spPr>
          <a:xfrm>
            <a:off x="566965" y="945147"/>
            <a:ext cx="6425722" cy="1692771"/>
          </a:xfrm>
          <a:prstGeom prst="rect">
            <a:avLst/>
          </a:prstGeom>
          <a:noFill/>
        </p:spPr>
        <p:txBody>
          <a:bodyPr wrap="square" rtlCol="0">
            <a:spAutoFit/>
          </a:bodyPr>
          <a:lstStyle/>
          <a:p>
            <a:pPr algn="just"/>
            <a:r>
              <a:rPr lang="en-GB" sz="1300" b="1" dirty="0"/>
              <a:t>1. </a:t>
            </a:r>
            <a:r>
              <a:rPr lang="en-GB" sz="1300" dirty="0"/>
              <a:t>Copy and fill out the following table. Make use of the info box above. The table explores how Sir Toby and Fabian address Sir Andrew in this scene (as </a:t>
            </a:r>
            <a:r>
              <a:rPr lang="en-GB" sz="1300" i="1" dirty="0"/>
              <a:t>thou</a:t>
            </a:r>
            <a:r>
              <a:rPr lang="en-GB" sz="1300" dirty="0"/>
              <a:t> or </a:t>
            </a:r>
            <a:r>
              <a:rPr lang="en-GB" sz="1300" i="1" dirty="0"/>
              <a:t>you</a:t>
            </a:r>
            <a:r>
              <a:rPr lang="en-GB" sz="1300" dirty="0"/>
              <a:t>). Examine the difference. Explain the intention or effect behind the use.</a:t>
            </a:r>
          </a:p>
          <a:p>
            <a:endParaRPr lang="en-GB" sz="1300" dirty="0"/>
          </a:p>
          <a:p>
            <a:endParaRPr lang="en-GB" sz="1300" dirty="0"/>
          </a:p>
          <a:p>
            <a:endParaRPr lang="en-GB" sz="1300" dirty="0"/>
          </a:p>
          <a:p>
            <a:endParaRPr lang="en-GB" sz="1300" dirty="0"/>
          </a:p>
          <a:p>
            <a:endParaRPr lang="en-GB" sz="1300" dirty="0"/>
          </a:p>
        </p:txBody>
      </p:sp>
      <p:graphicFrame>
        <p:nvGraphicFramePr>
          <p:cNvPr id="5" name="Tabelle 5">
            <a:extLst>
              <a:ext uri="{FF2B5EF4-FFF2-40B4-BE49-F238E27FC236}">
                <a16:creationId xmlns:a16="http://schemas.microsoft.com/office/drawing/2014/main" id="{14516B05-C1E2-576C-50FD-1A03F1532288}"/>
              </a:ext>
            </a:extLst>
          </p:cNvPr>
          <p:cNvGraphicFramePr>
            <a:graphicFrameLocks noGrp="1"/>
          </p:cNvGraphicFramePr>
          <p:nvPr>
            <p:extLst>
              <p:ext uri="{D42A27DB-BD31-4B8C-83A1-F6EECF244321}">
                <p14:modId xmlns:p14="http://schemas.microsoft.com/office/powerpoint/2010/main" val="3293538570"/>
              </p:ext>
            </p:extLst>
          </p:nvPr>
        </p:nvGraphicFramePr>
        <p:xfrm>
          <a:off x="566962" y="1791533"/>
          <a:ext cx="6425725" cy="5562600"/>
        </p:xfrm>
        <a:graphic>
          <a:graphicData uri="http://schemas.openxmlformats.org/drawingml/2006/table">
            <a:tbl>
              <a:tblPr firstRow="1" bandRow="1">
                <a:tableStyleId>{5C22544A-7EE6-4342-B048-85BDC9FD1C3A}</a:tableStyleId>
              </a:tblPr>
              <a:tblGrid>
                <a:gridCol w="1043330">
                  <a:extLst>
                    <a:ext uri="{9D8B030D-6E8A-4147-A177-3AD203B41FA5}">
                      <a16:colId xmlns:a16="http://schemas.microsoft.com/office/drawing/2014/main" val="369058573"/>
                    </a:ext>
                  </a:extLst>
                </a:gridCol>
                <a:gridCol w="2130922">
                  <a:extLst>
                    <a:ext uri="{9D8B030D-6E8A-4147-A177-3AD203B41FA5}">
                      <a16:colId xmlns:a16="http://schemas.microsoft.com/office/drawing/2014/main" val="4073810677"/>
                    </a:ext>
                  </a:extLst>
                </a:gridCol>
                <a:gridCol w="862524">
                  <a:extLst>
                    <a:ext uri="{9D8B030D-6E8A-4147-A177-3AD203B41FA5}">
                      <a16:colId xmlns:a16="http://schemas.microsoft.com/office/drawing/2014/main" val="292727565"/>
                    </a:ext>
                  </a:extLst>
                </a:gridCol>
                <a:gridCol w="2388949">
                  <a:extLst>
                    <a:ext uri="{9D8B030D-6E8A-4147-A177-3AD203B41FA5}">
                      <a16:colId xmlns:a16="http://schemas.microsoft.com/office/drawing/2014/main" val="2438135955"/>
                    </a:ext>
                  </a:extLst>
                </a:gridCol>
              </a:tblGrid>
              <a:tr h="370840">
                <a:tc>
                  <a:txBody>
                    <a:bodyPr/>
                    <a:lstStyle/>
                    <a:p>
                      <a:r>
                        <a:rPr lang="en-GB" sz="1300" b="0" noProof="0" dirty="0">
                          <a:solidFill>
                            <a:schemeClr val="tx1"/>
                          </a:solidFill>
                        </a:rPr>
                        <a:t>character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sz="1300" b="0" noProof="0" dirty="0">
                          <a:solidFill>
                            <a:schemeClr val="tx1"/>
                          </a:solidFill>
                        </a:rPr>
                        <a:t>you/thou quotation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sz="1300" b="0" noProof="0" dirty="0">
                          <a:solidFill>
                            <a:schemeClr val="tx1"/>
                          </a:solidFill>
                        </a:rPr>
                        <a:t>line reference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lang="en-GB" sz="1300" b="0" noProof="0" dirty="0">
                          <a:solidFill>
                            <a:schemeClr val="tx1"/>
                          </a:solidFill>
                        </a:rPr>
                        <a:t>effect/intention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6525436"/>
                  </a:ext>
                </a:extLst>
              </a:tr>
              <a:tr h="370840">
                <a:tc>
                  <a:txBody>
                    <a:bodyPr/>
                    <a:lstStyle/>
                    <a:p>
                      <a:r>
                        <a:rPr lang="en-GB" sz="1100" noProof="0" dirty="0">
                          <a:solidFill>
                            <a:schemeClr val="tx1">
                              <a:lumMod val="50000"/>
                              <a:lumOff val="50000"/>
                            </a:schemeClr>
                          </a:solidFill>
                        </a:rPr>
                        <a:t>Fabian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“You must needs yield your reason”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Polite address to social superior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20472566"/>
                  </a:ext>
                </a:extLst>
              </a:tr>
              <a:tr h="370840">
                <a:tc>
                  <a:txBody>
                    <a:bodyPr/>
                    <a:lstStyle/>
                    <a:p>
                      <a:r>
                        <a:rPr lang="en-GB" sz="1100" noProof="0" dirty="0">
                          <a:solidFill>
                            <a:schemeClr val="tx1">
                              <a:lumMod val="50000"/>
                              <a:lumOff val="50000"/>
                            </a:schemeClr>
                          </a:solidFill>
                        </a:rPr>
                        <a:t>Sir Toby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“Did she see thee, old boy?”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In combination with ‘old boy’, Sir Toby uses this to express familiarity with Sir Andrew (seemingly)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21489287"/>
                  </a:ext>
                </a:extLst>
              </a:tr>
              <a:tr h="370840">
                <a:tc>
                  <a:txBody>
                    <a:bodyPr/>
                    <a:lstStyle/>
                    <a:p>
                      <a:r>
                        <a:rPr lang="en-GB" sz="1100" noProof="0" dirty="0">
                          <a:solidFill>
                            <a:schemeClr val="tx1">
                              <a:lumMod val="50000"/>
                              <a:lumOff val="50000"/>
                            </a:schemeClr>
                          </a:solidFill>
                        </a:rPr>
                        <a:t>Fabian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“toward you”</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Polite address to social superior, at the same time Fabian helps Sit Toby to mislead Sir Andrew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27025690"/>
                  </a:ext>
                </a:extLst>
              </a:tr>
              <a:tr h="370840">
                <a:tc>
                  <a:txBody>
                    <a:bodyPr/>
                    <a:lstStyle/>
                    <a:p>
                      <a:r>
                        <a:rPr lang="en-GB" sz="1100" noProof="0" dirty="0">
                          <a:solidFill>
                            <a:schemeClr val="tx1">
                              <a:lumMod val="50000"/>
                              <a:lumOff val="50000"/>
                            </a:schemeClr>
                          </a:solidFill>
                        </a:rPr>
                        <a:t>Fabian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“in your sight only to exasperate you, to awake your dormouse valour, to put fire in your heart, and brimstone in your liver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14 - 23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Fabian still uses the polite address to a social superior as Sir Andrew to not raise suspicion. At the same time, he tries to antagonize Viola-Cesario against Sir Andrew, going along with Sir Toby.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21586478"/>
                  </a:ext>
                </a:extLst>
              </a:tr>
              <a:tr h="370840">
                <a:tc>
                  <a:txBody>
                    <a:bodyPr/>
                    <a:lstStyle/>
                    <a:p>
                      <a:r>
                        <a:rPr lang="en-GB" sz="1100" noProof="0" dirty="0">
                          <a:solidFill>
                            <a:schemeClr val="tx1">
                              <a:lumMod val="50000"/>
                              <a:lumOff val="50000"/>
                            </a:schemeClr>
                          </a:solidFill>
                        </a:rPr>
                        <a:t>Sir Toby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“build me thy fortunes upon the basis of valour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26 - 30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Sir Toby leads Sir Andrew to believe that he is talking to him from the position of a friend, still it becomes clear that he antagonizes Viola-Cesario against Sir Andrew for his own entertainment.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2341718"/>
                  </a:ext>
                </a:extLst>
              </a:tr>
              <a:tr h="370840">
                <a:tc>
                  <a:txBody>
                    <a:bodyPr/>
                    <a:lstStyle/>
                    <a:p>
                      <a:r>
                        <a:rPr lang="en-GB" sz="1100" noProof="0" dirty="0">
                          <a:solidFill>
                            <a:schemeClr val="tx1">
                              <a:lumMod val="50000"/>
                              <a:lumOff val="50000"/>
                            </a:schemeClr>
                          </a:solidFill>
                        </a:rPr>
                        <a:t>Sir Toby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“If thou ‘</a:t>
                      </a:r>
                      <a:r>
                        <a:rPr lang="en-GB" sz="1100" noProof="0" dirty="0" err="1">
                          <a:solidFill>
                            <a:schemeClr val="tx1">
                              <a:lumMod val="50000"/>
                              <a:lumOff val="50000"/>
                            </a:schemeClr>
                          </a:solidFill>
                        </a:rPr>
                        <a:t>thou’st</a:t>
                      </a:r>
                      <a:r>
                        <a:rPr lang="en-GB" sz="1100" noProof="0" dirty="0">
                          <a:solidFill>
                            <a:schemeClr val="tx1">
                              <a:lumMod val="50000"/>
                              <a:lumOff val="50000"/>
                            </a:schemeClr>
                          </a:solidFill>
                        </a:rPr>
                        <a:t>’ him some thrice, it shall not be amiss, […] Let there be gall enough in thy ink; though thou write with a goose-pen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33 - 39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100" noProof="0" dirty="0">
                          <a:solidFill>
                            <a:schemeClr val="tx1">
                              <a:lumMod val="50000"/>
                              <a:lumOff val="50000"/>
                            </a:schemeClr>
                          </a:solidFill>
                        </a:rPr>
                        <a:t>Sit Toby advises that ‘thou’ can be used insultingly, at the same time he uses it in this way to address Sir Andrew who does not notice it. The sentence “Though thou write with a goose-pen, no matter.” hints that he ridicules Sir Andrew.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64272539"/>
                  </a:ext>
                </a:extLst>
              </a:tr>
            </a:tbl>
          </a:graphicData>
        </a:graphic>
      </p:graphicFrame>
      <p:sp>
        <p:nvSpPr>
          <p:cNvPr id="6" name="Textfeld 5">
            <a:extLst>
              <a:ext uri="{FF2B5EF4-FFF2-40B4-BE49-F238E27FC236}">
                <a16:creationId xmlns:a16="http://schemas.microsoft.com/office/drawing/2014/main" id="{9E608F12-2A4A-26BE-52F9-85C420A029BA}"/>
              </a:ext>
            </a:extLst>
          </p:cNvPr>
          <p:cNvSpPr txBox="1"/>
          <p:nvPr/>
        </p:nvSpPr>
        <p:spPr>
          <a:xfrm>
            <a:off x="566962" y="7690708"/>
            <a:ext cx="6425725" cy="2416046"/>
          </a:xfrm>
          <a:prstGeom prst="rect">
            <a:avLst/>
          </a:prstGeom>
          <a:noFill/>
        </p:spPr>
        <p:txBody>
          <a:bodyPr wrap="square" rtlCol="0">
            <a:spAutoFit/>
          </a:bodyPr>
          <a:lstStyle/>
          <a:p>
            <a:pPr algn="just"/>
            <a:r>
              <a:rPr lang="en-GB" sz="1300" b="1" dirty="0"/>
              <a:t>2. </a:t>
            </a:r>
            <a:r>
              <a:rPr lang="en-GB" sz="1300" dirty="0"/>
              <a:t>Consider what you know about the usage of second person singular and plural pronouns in the German language as an index of social relations. Apply your knowledge to the following quote from Act 1, Scene 5 and give reasons why Olivia changes pronoun usage during her short monologue.</a:t>
            </a:r>
          </a:p>
          <a:p>
            <a:endParaRPr lang="en-GB" sz="1100" dirty="0">
              <a:solidFill>
                <a:schemeClr val="tx1">
                  <a:lumMod val="50000"/>
                  <a:lumOff val="50000"/>
                </a:schemeClr>
              </a:solidFill>
            </a:endParaRPr>
          </a:p>
          <a:p>
            <a:r>
              <a:rPr lang="en-GB" sz="1100" dirty="0">
                <a:solidFill>
                  <a:schemeClr val="tx1">
                    <a:lumMod val="50000"/>
                    <a:lumOff val="50000"/>
                  </a:schemeClr>
                </a:solidFill>
              </a:rPr>
              <a:t>In German, there are two pronouns in usage to refer to second person singular ‘you’. There is the polite and formal pronoun ‘Sie’ which is used for example in business situations. There is also the informal and more personal pronoun ‘Du’ which is used when in conversation with friends or family.</a:t>
            </a:r>
          </a:p>
          <a:p>
            <a:endParaRPr lang="en-GB" sz="1100" dirty="0">
              <a:solidFill>
                <a:schemeClr val="tx1">
                  <a:lumMod val="50000"/>
                  <a:lumOff val="50000"/>
                </a:schemeClr>
              </a:solidFill>
            </a:endParaRPr>
          </a:p>
          <a:p>
            <a:r>
              <a:rPr lang="en-GB" sz="1100" dirty="0">
                <a:solidFill>
                  <a:schemeClr val="tx1">
                    <a:lumMod val="50000"/>
                    <a:lumOff val="50000"/>
                  </a:schemeClr>
                </a:solidFill>
              </a:rPr>
              <a:t>In the dialogue Viola, disguised as a man, goes to woo Olivia on Duke Orsino’s behalf. Olivia is lovestruck by Viola-Cesario but still, as a noble woman uses the formal pronoun ‘you’. When Viola leaves the scene, Olivia realizes that she already has feelings for the young messenger. When she monologues about the conversation which has just ended, these feelings are shown through her usage of the more personal pronoun ‘thou’.</a:t>
            </a:r>
          </a:p>
        </p:txBody>
      </p:sp>
      <p:pic>
        <p:nvPicPr>
          <p:cNvPr id="7" name="Grafik 6" descr="Ein Bild, das Symbol, Screenshot, Billardkugel enthält.&#10;&#10;Automatisch generierte Beschreibung">
            <a:extLst>
              <a:ext uri="{FF2B5EF4-FFF2-40B4-BE49-F238E27FC236}">
                <a16:creationId xmlns:a16="http://schemas.microsoft.com/office/drawing/2014/main" id="{513B3D88-4090-A5DB-2146-F9957E4686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6962" y="10240852"/>
            <a:ext cx="886460" cy="304800"/>
          </a:xfrm>
          <a:prstGeom prst="rect">
            <a:avLst/>
          </a:prstGeom>
        </p:spPr>
      </p:pic>
      <p:sp>
        <p:nvSpPr>
          <p:cNvPr id="8" name="Textfeld 2">
            <a:extLst>
              <a:ext uri="{FF2B5EF4-FFF2-40B4-BE49-F238E27FC236}">
                <a16:creationId xmlns:a16="http://schemas.microsoft.com/office/drawing/2014/main" id="{93A1FD37-D75E-BE8E-4F44-B99A021963AD}"/>
              </a:ext>
            </a:extLst>
          </p:cNvPr>
          <p:cNvSpPr txBox="1"/>
          <p:nvPr/>
        </p:nvSpPr>
        <p:spPr>
          <a:xfrm>
            <a:off x="1453422" y="10221396"/>
            <a:ext cx="2820852" cy="44386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1000"/>
              </a:spcAft>
            </a:pPr>
            <a:r>
              <a:rPr lang="en-US" sz="600" kern="100" dirty="0">
                <a:effectLst/>
                <a:latin typeface="Arial" panose="020B0604020202020204" pitchFamily="34" charset="0"/>
                <a:ea typeface="Calibri" panose="020F0502020204030204" pitchFamily="34" charset="0"/>
                <a:cs typeface="Times New Roman" panose="02020603050405020304" pitchFamily="18" charset="0"/>
              </a:rPr>
              <a:t>Except where otherwise noted, this material by</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a:t>
            </a:r>
            <a:r>
              <a:rPr lang="en-US" sz="600" b="1" kern="100" dirty="0" err="1">
                <a:effectLst/>
                <a:latin typeface="Arial" panose="020B0604020202020204" pitchFamily="34" charset="0"/>
                <a:ea typeface="Calibri" panose="020F0502020204030204" pitchFamily="34" charset="0"/>
                <a:cs typeface="Times New Roman" panose="02020603050405020304" pitchFamily="18" charset="0"/>
              </a:rPr>
              <a:t>Jarrik</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Thiessen </a:t>
            </a:r>
            <a:r>
              <a:rPr lang="en-US" sz="600" kern="100" dirty="0">
                <a:effectLst/>
                <a:latin typeface="Arial" panose="020B0604020202020204" pitchFamily="34" charset="0"/>
                <a:ea typeface="Calibri" panose="020F0502020204030204" pitchFamily="34" charset="0"/>
                <a:cs typeface="Times New Roman" panose="02020603050405020304" pitchFamily="18" charset="0"/>
              </a:rPr>
              <a:t>is licensed under a Creative Commons Attribution 4.0 International license (CC-BY).</a:t>
            </a:r>
            <a:endParaRPr lang="de-DE" sz="1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4231183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575</Words>
  <Application>Microsoft Macintosh PowerPoint</Application>
  <PresentationFormat>Benutzerdefiniert</PresentationFormat>
  <Paragraphs>39</Paragraphs>
  <Slides>1</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WS 9: Language in the play – Shakespeare‘s Twelfth Night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Language in the play – Shakespeare‘s Twelfth Night</dc:title>
  <dc:creator>Jarrik Th</dc:creator>
  <cp:lastModifiedBy>Leon Grimsmann</cp:lastModifiedBy>
  <cp:revision>12</cp:revision>
  <dcterms:created xsi:type="dcterms:W3CDTF">2023-09-27T11:57:13Z</dcterms:created>
  <dcterms:modified xsi:type="dcterms:W3CDTF">2023-12-18T12:15:58Z</dcterms:modified>
</cp:coreProperties>
</file>