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DB42860-E87A-B3E8-29E3-AC4ED85E8AEC}" name="Leon Grimsmann" initials="LG" userId="S::Leon.Grimsmann@unikielde.onmicrosoft.com::c0ca4db7-79c0-44b4-b238-e7200aed6012"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p:scale>
          <a:sx n="306" d="100"/>
          <a:sy n="306" d="100"/>
        </p:scale>
        <p:origin x="-1832"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de-DE"/>
              <a:t>Mastertitelformat bearbeiten</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1EB0713F-1B69-4663-BB3B-ED9DEEE457D9}"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731262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EB0713F-1B69-4663-BB3B-ED9DEEE457D9}"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240877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EB0713F-1B69-4663-BB3B-ED9DEEE457D9}"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3543750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EB0713F-1B69-4663-BB3B-ED9DEEE457D9}"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3709194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de-DE"/>
              <a:t>Mastertitelformat bearbeiten</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1EB0713F-1B69-4663-BB3B-ED9DEEE457D9}"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4231153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1EB0713F-1B69-4663-BB3B-ED9DEEE457D9}" type="datetimeFigureOut">
              <a:rPr lang="de-DE" smtClean="0"/>
              <a:t>18.12.23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2624063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de-DE"/>
              <a:t>Mastertitelformat bearbeiten</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4" name="Content Placeholder 3"/>
          <p:cNvSpPr>
            <a:spLocks noGrp="1"/>
          </p:cNvSpPr>
          <p:nvPr>
            <p:ph sz="half" idx="2"/>
          </p:nvPr>
        </p:nvSpPr>
        <p:spPr>
          <a:xfrm>
            <a:off x="520713" y="3905482"/>
            <a:ext cx="3198096" cy="57443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6" name="Content Placeholder 5"/>
          <p:cNvSpPr>
            <a:spLocks noGrp="1"/>
          </p:cNvSpPr>
          <p:nvPr>
            <p:ph sz="quarter" idx="4"/>
          </p:nvPr>
        </p:nvSpPr>
        <p:spPr>
          <a:xfrm>
            <a:off x="3827086" y="3905482"/>
            <a:ext cx="3213847" cy="57443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1EB0713F-1B69-4663-BB3B-ED9DEEE457D9}" type="datetimeFigureOut">
              <a:rPr lang="de-DE" smtClean="0"/>
              <a:t>18.12.23</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1098767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1EB0713F-1B69-4663-BB3B-ED9DEEE457D9}" type="datetimeFigureOut">
              <a:rPr lang="de-DE" smtClean="0"/>
              <a:t>18.12.23</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744815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B0713F-1B69-4663-BB3B-ED9DEEE457D9}" type="datetimeFigureOut">
              <a:rPr lang="de-DE" smtClean="0"/>
              <a:t>18.12.23</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3253945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de-DE"/>
              <a:t>Mastertitelformat bearbeiten</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1EB0713F-1B69-4663-BB3B-ED9DEEE457D9}" type="datetimeFigureOut">
              <a:rPr lang="de-DE" smtClean="0"/>
              <a:t>18.12.23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1051442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de-DE"/>
              <a:t>Mastertitelformat bearbeiten</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de-DE"/>
              <a:t>Bild durch Klicken auf Symbol hinzufügen</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1EB0713F-1B69-4663-BB3B-ED9DEEE457D9}" type="datetimeFigureOut">
              <a:rPr lang="de-DE" smtClean="0"/>
              <a:t>18.12.23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609906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1EB0713F-1B69-4663-BB3B-ED9DEEE457D9}" type="datetimeFigureOut">
              <a:rPr lang="de-DE" smtClean="0"/>
              <a:t>18.12.23</a:t>
            </a:fld>
            <a:endParaRPr lang="de-DE"/>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1EB41763-E044-410A-8607-A7F0A6B00CA4}" type="slidenum">
              <a:rPr lang="de-DE" smtClean="0"/>
              <a:t>‹Nr.›</a:t>
            </a:fld>
            <a:endParaRPr lang="de-DE"/>
          </a:p>
        </p:txBody>
      </p:sp>
    </p:spTree>
    <p:extLst>
      <p:ext uri="{BB962C8B-B14F-4D97-AF65-F5344CB8AC3E}">
        <p14:creationId xmlns:p14="http://schemas.microsoft.com/office/powerpoint/2010/main" val="37695645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700391-573A-CC5B-FD0E-F0C39F29C34C}"/>
              </a:ext>
            </a:extLst>
          </p:cNvPr>
          <p:cNvSpPr>
            <a:spLocks noGrp="1"/>
          </p:cNvSpPr>
          <p:nvPr>
            <p:ph type="ctrTitle"/>
          </p:nvPr>
        </p:nvSpPr>
        <p:spPr>
          <a:xfrm>
            <a:off x="566975" y="298561"/>
            <a:ext cx="6425724" cy="438768"/>
          </a:xfrm>
        </p:spPr>
        <p:txBody>
          <a:bodyPr>
            <a:normAutofit/>
          </a:bodyPr>
          <a:lstStyle/>
          <a:p>
            <a:pPr algn="l"/>
            <a:r>
              <a:rPr lang="en-GB" sz="1800" b="1" dirty="0"/>
              <a:t>WS 9: Language in the play – Shakespeare‘s </a:t>
            </a:r>
            <a:r>
              <a:rPr lang="en-GB" sz="1800" b="1" i="1" dirty="0"/>
              <a:t>Twelfth Night</a:t>
            </a:r>
          </a:p>
        </p:txBody>
      </p:sp>
      <p:sp>
        <p:nvSpPr>
          <p:cNvPr id="3" name="Untertitel 2">
            <a:extLst>
              <a:ext uri="{FF2B5EF4-FFF2-40B4-BE49-F238E27FC236}">
                <a16:creationId xmlns:a16="http://schemas.microsoft.com/office/drawing/2014/main" id="{83EB1462-8A53-F6E8-9C52-0EE4F595AD0A}"/>
              </a:ext>
            </a:extLst>
          </p:cNvPr>
          <p:cNvSpPr>
            <a:spLocks noGrp="1"/>
          </p:cNvSpPr>
          <p:nvPr>
            <p:ph type="subTitle" idx="1"/>
          </p:nvPr>
        </p:nvSpPr>
        <p:spPr>
          <a:xfrm>
            <a:off x="566975" y="914405"/>
            <a:ext cx="6425723" cy="3282945"/>
          </a:xfrm>
          <a:solidFill>
            <a:schemeClr val="bg2"/>
          </a:solidFill>
          <a:ln>
            <a:solidFill>
              <a:schemeClr val="tx1"/>
            </a:solidFill>
          </a:ln>
        </p:spPr>
        <p:txBody>
          <a:bodyPr>
            <a:noAutofit/>
          </a:bodyPr>
          <a:lstStyle/>
          <a:p>
            <a:pPr algn="l">
              <a:lnSpc>
                <a:spcPct val="100000"/>
              </a:lnSpc>
              <a:spcBef>
                <a:spcPts val="0"/>
              </a:spcBef>
              <a:spcAft>
                <a:spcPts val="600"/>
              </a:spcAft>
            </a:pPr>
            <a:r>
              <a:rPr lang="en-GB" sz="1200" b="1" dirty="0"/>
              <a:t>Thou and you – what does it mean?</a:t>
            </a:r>
          </a:p>
          <a:p>
            <a:pPr algn="l">
              <a:lnSpc>
                <a:spcPct val="100000"/>
              </a:lnSpc>
              <a:spcBef>
                <a:spcPts val="0"/>
              </a:spcBef>
            </a:pPr>
            <a:r>
              <a:rPr lang="en-GB" sz="1200" dirty="0"/>
              <a:t>At the time Shakespeare was writing the people of England were speaking very much as we speak today. His plays were written in Early Modern English, which is similar to Modern English as we know it, and in that form almost immediately accessible to us. But what about all these </a:t>
            </a:r>
            <a:r>
              <a:rPr lang="en-GB" sz="1200" i="1" dirty="0" err="1"/>
              <a:t>thees</a:t>
            </a:r>
            <a:r>
              <a:rPr lang="en-GB" sz="1200" i="1" dirty="0"/>
              <a:t> </a:t>
            </a:r>
            <a:r>
              <a:rPr lang="en-GB" sz="1200" dirty="0"/>
              <a:t>and </a:t>
            </a:r>
            <a:r>
              <a:rPr lang="en-GB" sz="1200" i="1" dirty="0" err="1"/>
              <a:t>thous</a:t>
            </a:r>
            <a:r>
              <a:rPr lang="en-GB" sz="1200" dirty="0"/>
              <a:t>?</a:t>
            </a:r>
          </a:p>
          <a:p>
            <a:pPr algn="l">
              <a:lnSpc>
                <a:spcPct val="100000"/>
              </a:lnSpc>
              <a:spcBef>
                <a:spcPts val="0"/>
              </a:spcBef>
            </a:pPr>
            <a:endParaRPr lang="en-GB" sz="1200" dirty="0"/>
          </a:p>
          <a:p>
            <a:pPr algn="l">
              <a:lnSpc>
                <a:spcPct val="100000"/>
              </a:lnSpc>
              <a:spcBef>
                <a:spcPts val="0"/>
              </a:spcBef>
            </a:pPr>
            <a:r>
              <a:rPr lang="en-GB" sz="1200" dirty="0"/>
              <a:t>Modern English only has one second-person pronoun: you. But old English had two: </a:t>
            </a:r>
            <a:r>
              <a:rPr lang="en-GB" sz="1200" i="1" dirty="0"/>
              <a:t>thou </a:t>
            </a:r>
            <a:r>
              <a:rPr lang="en-GB" sz="1200" dirty="0"/>
              <a:t>for second person singular and </a:t>
            </a:r>
            <a:r>
              <a:rPr lang="en-GB" sz="1200" i="1" dirty="0"/>
              <a:t>you</a:t>
            </a:r>
            <a:r>
              <a:rPr lang="en-GB" sz="1200" dirty="0"/>
              <a:t> for second person plural. By the 13</a:t>
            </a:r>
            <a:r>
              <a:rPr lang="en-GB" sz="1200" baseline="30000" dirty="0"/>
              <a:t>th</a:t>
            </a:r>
            <a:r>
              <a:rPr lang="en-GB" sz="1200" dirty="0"/>
              <a:t> century, </a:t>
            </a:r>
            <a:r>
              <a:rPr lang="en-GB" sz="1200" i="1" dirty="0"/>
              <a:t>you</a:t>
            </a:r>
            <a:r>
              <a:rPr lang="en-GB" sz="1200" dirty="0"/>
              <a:t> was employed as a singular pronoun to convey politeness and formality. In the English of Shakespeare’s time, </a:t>
            </a:r>
            <a:r>
              <a:rPr lang="en-GB" sz="1200" i="1" dirty="0"/>
              <a:t>thou </a:t>
            </a:r>
            <a:r>
              <a:rPr lang="en-GB" sz="1200" dirty="0"/>
              <a:t>and </a:t>
            </a:r>
            <a:r>
              <a:rPr lang="en-GB" sz="1200" i="1" dirty="0"/>
              <a:t>you</a:t>
            </a:r>
            <a:r>
              <a:rPr lang="en-GB" sz="1200" dirty="0"/>
              <a:t> could indicate fine distinctions of social status and interpersonal relationships. </a:t>
            </a:r>
            <a:r>
              <a:rPr lang="en-GB" sz="1200" i="1" dirty="0"/>
              <a:t>Thou, Thee and Thy</a:t>
            </a:r>
            <a:r>
              <a:rPr lang="en-GB" sz="1200" dirty="0"/>
              <a:t> could be used to express familiarity but was also used insultingly to someone you saw as inferior.</a:t>
            </a:r>
          </a:p>
          <a:p>
            <a:pPr algn="l">
              <a:lnSpc>
                <a:spcPct val="100000"/>
              </a:lnSpc>
              <a:spcBef>
                <a:spcPts val="0"/>
              </a:spcBef>
            </a:pPr>
            <a:endParaRPr lang="en-GB" sz="1200" dirty="0"/>
          </a:p>
          <a:p>
            <a:pPr algn="l">
              <a:lnSpc>
                <a:spcPct val="100000"/>
              </a:lnSpc>
              <a:spcBef>
                <a:spcPts val="0"/>
              </a:spcBef>
              <a:spcAft>
                <a:spcPts val="600"/>
              </a:spcAft>
            </a:pPr>
            <a:r>
              <a:rPr lang="en-GB" sz="1200" dirty="0"/>
              <a:t>The Middle English pronouns:</a:t>
            </a:r>
          </a:p>
          <a:p>
            <a:pPr algn="l">
              <a:lnSpc>
                <a:spcPct val="150000"/>
              </a:lnSpc>
              <a:spcBef>
                <a:spcPts val="0"/>
              </a:spcBef>
            </a:pPr>
            <a:r>
              <a:rPr lang="en-GB" sz="1200" dirty="0"/>
              <a:t>Thou = You (when used as the subject of the sentence: “</a:t>
            </a:r>
            <a:r>
              <a:rPr lang="en-GB" sz="1200" i="1" dirty="0"/>
              <a:t>Thou </a:t>
            </a:r>
            <a:r>
              <a:rPr lang="en-GB" sz="1200" i="1" dirty="0" err="1"/>
              <a:t>liketh</a:t>
            </a:r>
            <a:r>
              <a:rPr lang="en-GB" sz="1200" i="1" dirty="0"/>
              <a:t> writing.“</a:t>
            </a:r>
            <a:r>
              <a:rPr lang="en-GB" sz="1200" dirty="0"/>
              <a:t>)</a:t>
            </a:r>
          </a:p>
          <a:p>
            <a:pPr algn="l">
              <a:lnSpc>
                <a:spcPct val="150000"/>
              </a:lnSpc>
              <a:spcBef>
                <a:spcPts val="0"/>
              </a:spcBef>
            </a:pPr>
            <a:r>
              <a:rPr lang="en-GB" sz="1200" dirty="0"/>
              <a:t>Thee = You (when used as the object of the sentence: </a:t>
            </a:r>
            <a:r>
              <a:rPr lang="en-GB" sz="1200" i="1" dirty="0"/>
              <a:t>“Writing </a:t>
            </a:r>
            <a:r>
              <a:rPr lang="en-GB" sz="1200" i="1" dirty="0" err="1"/>
              <a:t>liketh</a:t>
            </a:r>
            <a:r>
              <a:rPr lang="en-GB" sz="1200" i="1" dirty="0"/>
              <a:t> thee.”</a:t>
            </a:r>
            <a:r>
              <a:rPr lang="en-GB" sz="1200" dirty="0"/>
              <a:t>)</a:t>
            </a:r>
          </a:p>
          <a:p>
            <a:pPr algn="l">
              <a:lnSpc>
                <a:spcPct val="150000"/>
              </a:lnSpc>
              <a:spcBef>
                <a:spcPts val="0"/>
              </a:spcBef>
            </a:pPr>
            <a:r>
              <a:rPr lang="en-GB" sz="1200" dirty="0"/>
              <a:t>Thy = Your (possessive form of you: </a:t>
            </a:r>
            <a:r>
              <a:rPr lang="en-GB" sz="1200" i="1" dirty="0"/>
              <a:t>“Thy blade well </a:t>
            </a:r>
            <a:r>
              <a:rPr lang="en-GB" sz="1200" i="1" dirty="0" err="1"/>
              <a:t>serveth</a:t>
            </a:r>
            <a:r>
              <a:rPr lang="en-GB" sz="1200" i="1" dirty="0"/>
              <a:t> thee.”)</a:t>
            </a:r>
          </a:p>
          <a:p>
            <a:pPr>
              <a:spcBef>
                <a:spcPts val="0"/>
              </a:spcBef>
            </a:pPr>
            <a:endParaRPr lang="en-GB" sz="1200" dirty="0"/>
          </a:p>
        </p:txBody>
      </p:sp>
      <p:sp>
        <p:nvSpPr>
          <p:cNvPr id="4" name="Textfeld 3">
            <a:extLst>
              <a:ext uri="{FF2B5EF4-FFF2-40B4-BE49-F238E27FC236}">
                <a16:creationId xmlns:a16="http://schemas.microsoft.com/office/drawing/2014/main" id="{65548494-08A8-F34D-7D53-C6015930397C}"/>
              </a:ext>
            </a:extLst>
          </p:cNvPr>
          <p:cNvSpPr txBox="1"/>
          <p:nvPr/>
        </p:nvSpPr>
        <p:spPr>
          <a:xfrm>
            <a:off x="566968" y="4374426"/>
            <a:ext cx="6425722" cy="1692771"/>
          </a:xfrm>
          <a:prstGeom prst="rect">
            <a:avLst/>
          </a:prstGeom>
          <a:noFill/>
        </p:spPr>
        <p:txBody>
          <a:bodyPr wrap="square" rtlCol="0">
            <a:spAutoFit/>
          </a:bodyPr>
          <a:lstStyle/>
          <a:p>
            <a:r>
              <a:rPr lang="en-GB" sz="1300" b="1" dirty="0"/>
              <a:t>1. </a:t>
            </a:r>
            <a:r>
              <a:rPr lang="en-GB" sz="1300" dirty="0"/>
              <a:t>Copy and fill out the following table. Make use of the info box above. The table explores how Sir Toby and Fabian address Sir Andrew in this scene (as </a:t>
            </a:r>
            <a:r>
              <a:rPr lang="en-GB" sz="1300" i="1" dirty="0"/>
              <a:t>thou</a:t>
            </a:r>
            <a:r>
              <a:rPr lang="en-GB" sz="1300" dirty="0"/>
              <a:t> or </a:t>
            </a:r>
            <a:r>
              <a:rPr lang="en-GB" sz="1300" i="1" dirty="0"/>
              <a:t>you</a:t>
            </a:r>
            <a:r>
              <a:rPr lang="en-GB" sz="1300" dirty="0"/>
              <a:t>). Examine the difference. Explain the intention or effect behind the use.</a:t>
            </a:r>
          </a:p>
          <a:p>
            <a:endParaRPr lang="en-GB" sz="1300" dirty="0"/>
          </a:p>
          <a:p>
            <a:endParaRPr lang="en-GB" sz="1300" dirty="0"/>
          </a:p>
          <a:p>
            <a:endParaRPr lang="en-GB" sz="1300" dirty="0"/>
          </a:p>
          <a:p>
            <a:endParaRPr lang="en-GB" sz="1300" dirty="0"/>
          </a:p>
          <a:p>
            <a:endParaRPr lang="en-GB" sz="1300" dirty="0"/>
          </a:p>
        </p:txBody>
      </p:sp>
      <p:graphicFrame>
        <p:nvGraphicFramePr>
          <p:cNvPr id="5" name="Tabelle 5">
            <a:extLst>
              <a:ext uri="{FF2B5EF4-FFF2-40B4-BE49-F238E27FC236}">
                <a16:creationId xmlns:a16="http://schemas.microsoft.com/office/drawing/2014/main" id="{14516B05-C1E2-576C-50FD-1A03F1532288}"/>
              </a:ext>
            </a:extLst>
          </p:cNvPr>
          <p:cNvGraphicFramePr>
            <a:graphicFrameLocks noGrp="1"/>
          </p:cNvGraphicFramePr>
          <p:nvPr>
            <p:extLst>
              <p:ext uri="{D42A27DB-BD31-4B8C-83A1-F6EECF244321}">
                <p14:modId xmlns:p14="http://schemas.microsoft.com/office/powerpoint/2010/main" val="4052963609"/>
              </p:ext>
            </p:extLst>
          </p:nvPr>
        </p:nvGraphicFramePr>
        <p:xfrm>
          <a:off x="566965" y="5106775"/>
          <a:ext cx="6425725" cy="858520"/>
        </p:xfrm>
        <a:graphic>
          <a:graphicData uri="http://schemas.openxmlformats.org/drawingml/2006/table">
            <a:tbl>
              <a:tblPr firstRow="1" bandRow="1">
                <a:tableStyleId>{5C22544A-7EE6-4342-B048-85BDC9FD1C3A}</a:tableStyleId>
              </a:tblPr>
              <a:tblGrid>
                <a:gridCol w="1043330">
                  <a:extLst>
                    <a:ext uri="{9D8B030D-6E8A-4147-A177-3AD203B41FA5}">
                      <a16:colId xmlns:a16="http://schemas.microsoft.com/office/drawing/2014/main" val="369058573"/>
                    </a:ext>
                  </a:extLst>
                </a:gridCol>
                <a:gridCol w="2130922">
                  <a:extLst>
                    <a:ext uri="{9D8B030D-6E8A-4147-A177-3AD203B41FA5}">
                      <a16:colId xmlns:a16="http://schemas.microsoft.com/office/drawing/2014/main" val="4073810677"/>
                    </a:ext>
                  </a:extLst>
                </a:gridCol>
                <a:gridCol w="862524">
                  <a:extLst>
                    <a:ext uri="{9D8B030D-6E8A-4147-A177-3AD203B41FA5}">
                      <a16:colId xmlns:a16="http://schemas.microsoft.com/office/drawing/2014/main" val="292727565"/>
                    </a:ext>
                  </a:extLst>
                </a:gridCol>
                <a:gridCol w="2388949">
                  <a:extLst>
                    <a:ext uri="{9D8B030D-6E8A-4147-A177-3AD203B41FA5}">
                      <a16:colId xmlns:a16="http://schemas.microsoft.com/office/drawing/2014/main" val="2438135955"/>
                    </a:ext>
                  </a:extLst>
                </a:gridCol>
              </a:tblGrid>
              <a:tr h="370840">
                <a:tc>
                  <a:txBody>
                    <a:bodyPr/>
                    <a:lstStyle/>
                    <a:p>
                      <a:r>
                        <a:rPr lang="en-GB" sz="1300" b="0" noProof="0" dirty="0">
                          <a:solidFill>
                            <a:schemeClr val="tx1"/>
                          </a:solidFill>
                        </a:rPr>
                        <a:t>character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GB" sz="1300" b="0" noProof="0" dirty="0">
                          <a:solidFill>
                            <a:schemeClr val="tx1"/>
                          </a:solidFill>
                        </a:rPr>
                        <a:t>you/thou quotation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GB" sz="1300" b="0" noProof="0" dirty="0">
                          <a:solidFill>
                            <a:schemeClr val="tx1"/>
                          </a:solidFill>
                        </a:rPr>
                        <a:t>line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GB" sz="1300" b="0" noProof="0" dirty="0">
                          <a:solidFill>
                            <a:schemeClr val="tx1"/>
                          </a:solidFill>
                        </a:rPr>
                        <a:t>effect/intention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6525436"/>
                  </a:ext>
                </a:extLst>
              </a:tr>
              <a:tr h="370840">
                <a:tc>
                  <a:txBody>
                    <a:bodyPr/>
                    <a:lstStyle/>
                    <a:p>
                      <a:endParaRPr lang="en-GB" noProof="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27025690"/>
                  </a:ext>
                </a:extLst>
              </a:tr>
            </a:tbl>
          </a:graphicData>
        </a:graphic>
      </p:graphicFrame>
      <p:sp>
        <p:nvSpPr>
          <p:cNvPr id="6" name="Textfeld 5">
            <a:extLst>
              <a:ext uri="{FF2B5EF4-FFF2-40B4-BE49-F238E27FC236}">
                <a16:creationId xmlns:a16="http://schemas.microsoft.com/office/drawing/2014/main" id="{9E608F12-2A4A-26BE-52F9-85C420A029BA}"/>
              </a:ext>
            </a:extLst>
          </p:cNvPr>
          <p:cNvSpPr txBox="1"/>
          <p:nvPr/>
        </p:nvSpPr>
        <p:spPr>
          <a:xfrm>
            <a:off x="566965" y="6164440"/>
            <a:ext cx="6425725" cy="892552"/>
          </a:xfrm>
          <a:prstGeom prst="rect">
            <a:avLst/>
          </a:prstGeom>
          <a:noFill/>
        </p:spPr>
        <p:txBody>
          <a:bodyPr wrap="square" rtlCol="0">
            <a:spAutoFit/>
          </a:bodyPr>
          <a:lstStyle/>
          <a:p>
            <a:r>
              <a:rPr lang="en-GB" sz="1300" b="1" dirty="0"/>
              <a:t>2. </a:t>
            </a:r>
            <a:r>
              <a:rPr lang="en-GB" sz="1300" dirty="0"/>
              <a:t>Consider what you know about the usage of second person singular and plural pronouns in the German language as an index of social relations. Apply your knowledge to the following quote from Act 1 Scene 5 and give reasons why Olivia changes pronoun usage during her short monologue.</a:t>
            </a:r>
          </a:p>
        </p:txBody>
      </p:sp>
      <p:sp>
        <p:nvSpPr>
          <p:cNvPr id="7" name="Textfeld 6">
            <a:extLst>
              <a:ext uri="{FF2B5EF4-FFF2-40B4-BE49-F238E27FC236}">
                <a16:creationId xmlns:a16="http://schemas.microsoft.com/office/drawing/2014/main" id="{FC90CC78-2FDA-F871-9742-EE0BCBB4B077}"/>
              </a:ext>
            </a:extLst>
          </p:cNvPr>
          <p:cNvSpPr txBox="1"/>
          <p:nvPr/>
        </p:nvSpPr>
        <p:spPr>
          <a:xfrm>
            <a:off x="566965" y="7073309"/>
            <a:ext cx="6425725" cy="1938992"/>
          </a:xfrm>
          <a:prstGeom prst="rect">
            <a:avLst/>
          </a:prstGeom>
          <a:noFill/>
        </p:spPr>
        <p:txBody>
          <a:bodyPr wrap="square" rtlCol="0">
            <a:spAutoFit/>
          </a:bodyPr>
          <a:lstStyle/>
          <a:p>
            <a:r>
              <a:rPr lang="en-GB" sz="1200" dirty="0"/>
              <a:t>OLIVIA		‘What is </a:t>
            </a:r>
            <a:r>
              <a:rPr lang="en-GB" sz="1200" u="sng" dirty="0"/>
              <a:t>your</a:t>
            </a:r>
            <a:r>
              <a:rPr lang="en-GB" sz="1200" dirty="0"/>
              <a:t> parentage?’</a:t>
            </a:r>
          </a:p>
          <a:p>
            <a:r>
              <a:rPr lang="en-GB" sz="1200" dirty="0"/>
              <a:t>		‘Above my fortunes, yet my state is well:</a:t>
            </a:r>
          </a:p>
          <a:p>
            <a:r>
              <a:rPr lang="en-GB" sz="1200" dirty="0"/>
              <a:t>		I am a gentleman.’ I’ll be sworn </a:t>
            </a:r>
            <a:r>
              <a:rPr lang="en-GB" sz="1200" u="sng" dirty="0"/>
              <a:t>thou</a:t>
            </a:r>
            <a:r>
              <a:rPr lang="en-GB" sz="1200" dirty="0"/>
              <a:t> art;</a:t>
            </a:r>
          </a:p>
          <a:p>
            <a:r>
              <a:rPr lang="en-GB" sz="1200" dirty="0"/>
              <a:t>		</a:t>
            </a:r>
            <a:r>
              <a:rPr lang="en-GB" sz="1200" u="sng" dirty="0"/>
              <a:t>Thy</a:t>
            </a:r>
            <a:r>
              <a:rPr lang="en-GB" sz="1200" dirty="0"/>
              <a:t> tongue, </a:t>
            </a:r>
            <a:r>
              <a:rPr lang="en-GB" sz="1200" u="sng" dirty="0"/>
              <a:t>thy</a:t>
            </a:r>
            <a:r>
              <a:rPr lang="en-GB" sz="1200" dirty="0"/>
              <a:t> face, </a:t>
            </a:r>
            <a:r>
              <a:rPr lang="en-GB" sz="1200" u="sng" dirty="0"/>
              <a:t>thy</a:t>
            </a:r>
            <a:r>
              <a:rPr lang="en-GB" sz="1200" dirty="0"/>
              <a:t> limbs, actions, and spirit</a:t>
            </a:r>
          </a:p>
          <a:p>
            <a:r>
              <a:rPr lang="en-GB" sz="1200" dirty="0"/>
              <a:t>		Do give </a:t>
            </a:r>
            <a:r>
              <a:rPr lang="en-GB" sz="1200" u="sng" dirty="0"/>
              <a:t>thee</a:t>
            </a:r>
            <a:r>
              <a:rPr lang="en-GB" sz="1200" dirty="0"/>
              <a:t> five-fold blazon. Not too fast! Soft, soft!</a:t>
            </a:r>
          </a:p>
          <a:p>
            <a:r>
              <a:rPr lang="en-GB" sz="1200" dirty="0"/>
              <a:t>		Unless the master were the man – How now?</a:t>
            </a:r>
          </a:p>
          <a:p>
            <a:r>
              <a:rPr lang="en-GB" sz="1200" dirty="0"/>
              <a:t>		Even so quickly may one catch the plague?</a:t>
            </a:r>
          </a:p>
          <a:p>
            <a:r>
              <a:rPr lang="en-GB" sz="1200" dirty="0"/>
              <a:t>		Methinks I feel this youth’s perfections</a:t>
            </a:r>
          </a:p>
          <a:p>
            <a:r>
              <a:rPr lang="en-GB" sz="1200" dirty="0"/>
              <a:t>		With an invisible and subtle stealth</a:t>
            </a:r>
          </a:p>
          <a:p>
            <a:r>
              <a:rPr lang="en-GB" sz="1200" dirty="0"/>
              <a:t>		To creep in at mine eyes. Well, let it be.				(CSS, I,</a:t>
            </a:r>
            <a:r>
              <a:rPr lang="de-DE" sz="1200" dirty="0"/>
              <a:t> v, l. 244)</a:t>
            </a:r>
            <a:endParaRPr lang="en-GB" sz="1200" dirty="0"/>
          </a:p>
        </p:txBody>
      </p:sp>
      <p:sp>
        <p:nvSpPr>
          <p:cNvPr id="8" name="Textfeld 7">
            <a:extLst>
              <a:ext uri="{FF2B5EF4-FFF2-40B4-BE49-F238E27FC236}">
                <a16:creationId xmlns:a16="http://schemas.microsoft.com/office/drawing/2014/main" id="{8EA35EC0-EA15-E4CA-DA75-F10DBF07D498}"/>
              </a:ext>
            </a:extLst>
          </p:cNvPr>
          <p:cNvSpPr txBox="1"/>
          <p:nvPr/>
        </p:nvSpPr>
        <p:spPr>
          <a:xfrm>
            <a:off x="566965" y="9054424"/>
            <a:ext cx="6425725" cy="1461939"/>
          </a:xfrm>
          <a:prstGeom prst="rect">
            <a:avLst/>
          </a:prstGeom>
          <a:noFill/>
        </p:spPr>
        <p:txBody>
          <a:bodyPr wrap="square" rtlCol="0">
            <a:spAutoFit/>
          </a:bodyPr>
          <a:lstStyle/>
          <a:p>
            <a:r>
              <a:rPr lang="en-GB" sz="1200" u="sng" dirty="0"/>
              <a:t>Vocabulary</a:t>
            </a:r>
          </a:p>
          <a:p>
            <a:pPr>
              <a:spcAft>
                <a:spcPts val="600"/>
              </a:spcAft>
            </a:pPr>
            <a:r>
              <a:rPr lang="en-GB" sz="1200" b="1" dirty="0"/>
              <a:t>formality: </a:t>
            </a:r>
            <a:r>
              <a:rPr lang="en-US" sz="1200" dirty="0"/>
              <a:t>the quality of being suitable for serious or official occasions – </a:t>
            </a:r>
            <a:r>
              <a:rPr lang="en-GB" sz="1200" b="1" dirty="0"/>
              <a:t>familiarity: </a:t>
            </a:r>
            <a:r>
              <a:rPr lang="en-GB" sz="1200" dirty="0"/>
              <a:t>friendly and informal behaviour – </a:t>
            </a:r>
            <a:r>
              <a:rPr lang="en-GB" sz="1200" b="1" dirty="0"/>
              <a:t>insultingly:</a:t>
            </a:r>
            <a:r>
              <a:rPr lang="en-GB" sz="1200" dirty="0"/>
              <a:t> in a way that is rude or offensive – </a:t>
            </a:r>
            <a:r>
              <a:rPr lang="en-GB" sz="1200" b="1" dirty="0"/>
              <a:t>inferior:</a:t>
            </a:r>
            <a:r>
              <a:rPr lang="en-GB" sz="1200" dirty="0"/>
              <a:t> lower, or of lower rank </a:t>
            </a:r>
            <a:r>
              <a:rPr lang="en-GB" sz="1200" b="1" dirty="0"/>
              <a:t>blazon: </a:t>
            </a:r>
            <a:r>
              <a:rPr lang="en-GB" sz="1200" dirty="0"/>
              <a:t>coat of arms, marks of gentility – </a:t>
            </a:r>
            <a:r>
              <a:rPr lang="en-GB" sz="1200" b="1" dirty="0"/>
              <a:t>to</a:t>
            </a:r>
            <a:r>
              <a:rPr lang="en-GB" sz="1200" dirty="0"/>
              <a:t> </a:t>
            </a:r>
            <a:r>
              <a:rPr lang="en-GB" sz="1200" b="1" dirty="0"/>
              <a:t>catch the plague:</a:t>
            </a:r>
            <a:r>
              <a:rPr lang="en-GB" sz="1200" dirty="0"/>
              <a:t> fall in love – </a:t>
            </a:r>
            <a:r>
              <a:rPr lang="en-GB" sz="1200" b="1" dirty="0"/>
              <a:t>to creep … eyes:</a:t>
            </a:r>
            <a:r>
              <a:rPr lang="en-GB" sz="1200" dirty="0"/>
              <a:t> it was felt that love entered the body through the eyes</a:t>
            </a:r>
          </a:p>
          <a:p>
            <a:r>
              <a:rPr lang="en-GB" sz="800" dirty="0"/>
              <a:t>(annotations adapted from: </a:t>
            </a:r>
            <a:r>
              <a:rPr lang="en-US" sz="800" dirty="0"/>
              <a:t>https://dictionary.cambridge.org/dictionary/english/; </a:t>
            </a:r>
            <a:r>
              <a:rPr lang="en-GB" sz="800" dirty="0"/>
              <a:t>task 1 adapted from the CSS-edition of </a:t>
            </a:r>
            <a:r>
              <a:rPr lang="en-GB" sz="800" i="1" dirty="0"/>
              <a:t>Twelfth Night</a:t>
            </a:r>
            <a:r>
              <a:rPr lang="en-GB" sz="800" dirty="0"/>
              <a:t>: Shakespeare, William: </a:t>
            </a:r>
            <a:r>
              <a:rPr lang="en-GB" sz="800" i="1" dirty="0"/>
              <a:t>Twelfth Night </a:t>
            </a:r>
            <a:r>
              <a:rPr lang="en-GB" sz="800" dirty="0"/>
              <a:t>(Cambridge School Shakespeare, edited by Anthony Partington and Richard Spencer). Cambridge: Cambridge University Press, 2014, p. 82; information adapted from: https://shakespearestudyguide.com/Thou.html)</a:t>
            </a:r>
          </a:p>
        </p:txBody>
      </p:sp>
      <p:pic>
        <p:nvPicPr>
          <p:cNvPr id="9" name="Grafik 8" descr="Ein Bild, das Symbol, Screenshot, Billardkugel enthält.&#10;&#10;Automatisch generierte Beschreibung">
            <a:extLst>
              <a:ext uri="{FF2B5EF4-FFF2-40B4-BE49-F238E27FC236}">
                <a16:creationId xmlns:a16="http://schemas.microsoft.com/office/drawing/2014/main" id="{FFB4CBD2-C30C-C735-8C01-BC36572F54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81778" y="9987611"/>
            <a:ext cx="886460" cy="304800"/>
          </a:xfrm>
          <a:prstGeom prst="rect">
            <a:avLst/>
          </a:prstGeom>
        </p:spPr>
      </p:pic>
      <p:sp>
        <p:nvSpPr>
          <p:cNvPr id="10" name="Textfeld 2">
            <a:extLst>
              <a:ext uri="{FF2B5EF4-FFF2-40B4-BE49-F238E27FC236}">
                <a16:creationId xmlns:a16="http://schemas.microsoft.com/office/drawing/2014/main" id="{8A747166-0B36-7B20-9DE7-C073F6B29682}"/>
              </a:ext>
            </a:extLst>
          </p:cNvPr>
          <p:cNvSpPr txBox="1"/>
          <p:nvPr/>
        </p:nvSpPr>
        <p:spPr>
          <a:xfrm rot="16200000">
            <a:off x="-1079441" y="8064421"/>
            <a:ext cx="2820852" cy="44386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1000"/>
              </a:spcAft>
            </a:pPr>
            <a:r>
              <a:rPr lang="en-US" sz="600" kern="100" dirty="0">
                <a:effectLst/>
                <a:latin typeface="Arial" panose="020B0604020202020204" pitchFamily="34" charset="0"/>
                <a:ea typeface="Calibri" panose="020F0502020204030204" pitchFamily="34" charset="0"/>
                <a:cs typeface="Times New Roman" panose="02020603050405020304" pitchFamily="18" charset="0"/>
              </a:rPr>
              <a:t>Except where otherwise noted, this material by</a:t>
            </a:r>
            <a:r>
              <a:rPr lang="en-US" sz="600" b="1" kern="100" dirty="0">
                <a:effectLst/>
                <a:latin typeface="Arial" panose="020B0604020202020204" pitchFamily="34" charset="0"/>
                <a:ea typeface="Calibri" panose="020F0502020204030204" pitchFamily="34" charset="0"/>
                <a:cs typeface="Times New Roman" panose="02020603050405020304" pitchFamily="18" charset="0"/>
              </a:rPr>
              <a:t> </a:t>
            </a:r>
            <a:r>
              <a:rPr lang="en-US" sz="600" b="1" kern="100" dirty="0" err="1">
                <a:effectLst/>
                <a:latin typeface="Arial" panose="020B0604020202020204" pitchFamily="34" charset="0"/>
                <a:ea typeface="Calibri" panose="020F0502020204030204" pitchFamily="34" charset="0"/>
                <a:cs typeface="Times New Roman" panose="02020603050405020304" pitchFamily="18" charset="0"/>
              </a:rPr>
              <a:t>Jarrik</a:t>
            </a:r>
            <a:r>
              <a:rPr lang="en-US" sz="600" b="1" kern="100" dirty="0">
                <a:effectLst/>
                <a:latin typeface="Arial" panose="020B0604020202020204" pitchFamily="34" charset="0"/>
                <a:ea typeface="Calibri" panose="020F0502020204030204" pitchFamily="34" charset="0"/>
                <a:cs typeface="Times New Roman" panose="02020603050405020304" pitchFamily="18" charset="0"/>
              </a:rPr>
              <a:t> Thiessen </a:t>
            </a:r>
            <a:r>
              <a:rPr lang="en-US" sz="600" kern="100" dirty="0">
                <a:effectLst/>
                <a:latin typeface="Arial" panose="020B0604020202020204" pitchFamily="34" charset="0"/>
                <a:ea typeface="Calibri" panose="020F0502020204030204" pitchFamily="34" charset="0"/>
                <a:cs typeface="Times New Roman" panose="02020603050405020304" pitchFamily="18" charset="0"/>
              </a:rPr>
              <a:t>is licensed under a Creative Commons Attribution 4.0 International license (CC-BY).</a:t>
            </a:r>
            <a:endParaRPr lang="de-DE" sz="1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4231183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645</Words>
  <Application>Microsoft Macintosh PowerPoint</Application>
  <PresentationFormat>Benutzerdefiniert</PresentationFormat>
  <Paragraphs>33</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Calibri Light</vt:lpstr>
      <vt:lpstr>Office</vt:lpstr>
      <vt:lpstr>WS 9: Language in the play – Shakespeare‘s Twelfth Night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Language in the play – Shakespeare‘s Twelfth Night</dc:title>
  <dc:creator>Jarrik Th</dc:creator>
  <cp:lastModifiedBy>Leon Grimsmann</cp:lastModifiedBy>
  <cp:revision>17</cp:revision>
  <dcterms:created xsi:type="dcterms:W3CDTF">2023-09-27T11:57:13Z</dcterms:created>
  <dcterms:modified xsi:type="dcterms:W3CDTF">2023-12-18T12:15:45Z</dcterms:modified>
</cp:coreProperties>
</file>