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Lst>
  <p:sldSz cx="7559675" cy="1069181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3DB42860-E87A-B3E8-29E3-AC4ED85E8AEC}" name="Leon Grimsmann" initials="LG" userId="S::Leon.Grimsmann@unikielde.onmicrosoft.com::c0ca4db7-79c0-44b4-b238-e7200aed6012" providerId="AD"/>
</p188: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ittlere Formatvorlag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4181" autoAdjust="0"/>
    <p:restoredTop sz="94660"/>
  </p:normalViewPr>
  <p:slideViewPr>
    <p:cSldViewPr snapToGrid="0">
      <p:cViewPr>
        <p:scale>
          <a:sx n="73" d="100"/>
          <a:sy n="73" d="100"/>
        </p:scale>
        <p:origin x="2632" y="5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microsoft.com/office/2018/10/relationships/authors" Target="authors.xml"/><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le 1"/>
          <p:cNvSpPr>
            <a:spLocks noGrp="1"/>
          </p:cNvSpPr>
          <p:nvPr>
            <p:ph type="ctrTitle"/>
          </p:nvPr>
        </p:nvSpPr>
        <p:spPr>
          <a:xfrm>
            <a:off x="566976" y="1749795"/>
            <a:ext cx="6425724" cy="3722335"/>
          </a:xfrm>
        </p:spPr>
        <p:txBody>
          <a:bodyPr anchor="b"/>
          <a:lstStyle>
            <a:lvl1pPr algn="ctr">
              <a:defRPr sz="4960"/>
            </a:lvl1pPr>
          </a:lstStyle>
          <a:p>
            <a:r>
              <a:rPr lang="de-DE"/>
              <a:t>Mastertitelformat bearbeiten</a:t>
            </a:r>
            <a:endParaRPr lang="en-US" dirty="0"/>
          </a:p>
        </p:txBody>
      </p:sp>
      <p:sp>
        <p:nvSpPr>
          <p:cNvPr id="3" name="Subtitle 2"/>
          <p:cNvSpPr>
            <a:spLocks noGrp="1"/>
          </p:cNvSpPr>
          <p:nvPr>
            <p:ph type="subTitle" idx="1"/>
          </p:nvPr>
        </p:nvSpPr>
        <p:spPr>
          <a:xfrm>
            <a:off x="944960" y="5615678"/>
            <a:ext cx="5669756" cy="2581379"/>
          </a:xfrm>
        </p:spPr>
        <p:txBody>
          <a:bodyPr/>
          <a:lstStyle>
            <a:lvl1pPr marL="0" indent="0" algn="ctr">
              <a:buNone/>
              <a:defRPr sz="1984"/>
            </a:lvl1pPr>
            <a:lvl2pPr marL="377967" indent="0" algn="ctr">
              <a:buNone/>
              <a:defRPr sz="1653"/>
            </a:lvl2pPr>
            <a:lvl3pPr marL="755934" indent="0" algn="ctr">
              <a:buNone/>
              <a:defRPr sz="1488"/>
            </a:lvl3pPr>
            <a:lvl4pPr marL="1133902" indent="0" algn="ctr">
              <a:buNone/>
              <a:defRPr sz="1323"/>
            </a:lvl4pPr>
            <a:lvl5pPr marL="1511869" indent="0" algn="ctr">
              <a:buNone/>
              <a:defRPr sz="1323"/>
            </a:lvl5pPr>
            <a:lvl6pPr marL="1889836" indent="0" algn="ctr">
              <a:buNone/>
              <a:defRPr sz="1323"/>
            </a:lvl6pPr>
            <a:lvl7pPr marL="2267803" indent="0" algn="ctr">
              <a:buNone/>
              <a:defRPr sz="1323"/>
            </a:lvl7pPr>
            <a:lvl8pPr marL="2645771" indent="0" algn="ctr">
              <a:buNone/>
              <a:defRPr sz="1323"/>
            </a:lvl8pPr>
            <a:lvl9pPr marL="3023738" indent="0" algn="ctr">
              <a:buNone/>
              <a:defRPr sz="1323"/>
            </a:lvl9pPr>
          </a:lstStyle>
          <a:p>
            <a:r>
              <a:rPr lang="de-DE"/>
              <a:t>Master-Untertitelformat bearbeiten</a:t>
            </a:r>
            <a:endParaRPr lang="en-US" dirty="0"/>
          </a:p>
        </p:txBody>
      </p:sp>
      <p:sp>
        <p:nvSpPr>
          <p:cNvPr id="4" name="Date Placeholder 3"/>
          <p:cNvSpPr>
            <a:spLocks noGrp="1"/>
          </p:cNvSpPr>
          <p:nvPr>
            <p:ph type="dt" sz="half" idx="10"/>
          </p:nvPr>
        </p:nvSpPr>
        <p:spPr/>
        <p:txBody>
          <a:bodyPr/>
          <a:lstStyle/>
          <a:p>
            <a:fld id="{9A41A8F6-1840-4866-9F4C-A5546845EDD8}" type="datetimeFigureOut">
              <a:rPr lang="de-DE" smtClean="0"/>
              <a:t>18.12.23</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2C843092-4B95-44F6-993B-559401517589}" type="slidenum">
              <a:rPr lang="de-DE" smtClean="0"/>
              <a:t>‹Nr.›</a:t>
            </a:fld>
            <a:endParaRPr lang="de-DE"/>
          </a:p>
        </p:txBody>
      </p:sp>
    </p:spTree>
    <p:extLst>
      <p:ext uri="{BB962C8B-B14F-4D97-AF65-F5344CB8AC3E}">
        <p14:creationId xmlns:p14="http://schemas.microsoft.com/office/powerpoint/2010/main" val="108117187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Vertical Text Placeholder 2"/>
          <p:cNvSpPr>
            <a:spLocks noGrp="1"/>
          </p:cNvSpPr>
          <p:nvPr>
            <p:ph type="body" orient="vert" idx="1"/>
          </p:nvPr>
        </p:nvSpPr>
        <p:spPr/>
        <p:txBody>
          <a:bodyPr vert="eaVert"/>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9A41A8F6-1840-4866-9F4C-A5546845EDD8}" type="datetimeFigureOut">
              <a:rPr lang="de-DE" smtClean="0"/>
              <a:t>18.12.23</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2C843092-4B95-44F6-993B-559401517589}" type="slidenum">
              <a:rPr lang="de-DE" smtClean="0"/>
              <a:t>‹Nr.›</a:t>
            </a:fld>
            <a:endParaRPr lang="de-DE"/>
          </a:p>
        </p:txBody>
      </p:sp>
    </p:spTree>
    <p:extLst>
      <p:ext uri="{BB962C8B-B14F-4D97-AF65-F5344CB8AC3E}">
        <p14:creationId xmlns:p14="http://schemas.microsoft.com/office/powerpoint/2010/main" val="9095333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409893" y="569240"/>
            <a:ext cx="1630055" cy="9060817"/>
          </a:xfrm>
        </p:spPr>
        <p:txBody>
          <a:bodyPr vert="eaVert"/>
          <a:lstStyle/>
          <a:p>
            <a:r>
              <a:rPr lang="de-DE"/>
              <a:t>Mastertitelformat bearbeiten</a:t>
            </a:r>
            <a:endParaRPr lang="en-US" dirty="0"/>
          </a:p>
        </p:txBody>
      </p:sp>
      <p:sp>
        <p:nvSpPr>
          <p:cNvPr id="3" name="Vertical Text Placeholder 2"/>
          <p:cNvSpPr>
            <a:spLocks noGrp="1"/>
          </p:cNvSpPr>
          <p:nvPr>
            <p:ph type="body" orient="vert" idx="1"/>
          </p:nvPr>
        </p:nvSpPr>
        <p:spPr>
          <a:xfrm>
            <a:off x="519728" y="569240"/>
            <a:ext cx="4795669" cy="9060817"/>
          </a:xfrm>
        </p:spPr>
        <p:txBody>
          <a:bodyPr vert="eaVert"/>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9A41A8F6-1840-4866-9F4C-A5546845EDD8}" type="datetimeFigureOut">
              <a:rPr lang="de-DE" smtClean="0"/>
              <a:t>18.12.23</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2C843092-4B95-44F6-993B-559401517589}" type="slidenum">
              <a:rPr lang="de-DE" smtClean="0"/>
              <a:t>‹Nr.›</a:t>
            </a:fld>
            <a:endParaRPr lang="de-DE"/>
          </a:p>
        </p:txBody>
      </p:sp>
    </p:spTree>
    <p:extLst>
      <p:ext uri="{BB962C8B-B14F-4D97-AF65-F5344CB8AC3E}">
        <p14:creationId xmlns:p14="http://schemas.microsoft.com/office/powerpoint/2010/main" val="357093220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Content Placeholder 2"/>
          <p:cNvSpPr>
            <a:spLocks noGrp="1"/>
          </p:cNvSpPr>
          <p:nvPr>
            <p:ph idx="1"/>
          </p:nvPr>
        </p:nvSpPr>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9A41A8F6-1840-4866-9F4C-A5546845EDD8}" type="datetimeFigureOut">
              <a:rPr lang="de-DE" smtClean="0"/>
              <a:t>18.12.23</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2C843092-4B95-44F6-993B-559401517589}" type="slidenum">
              <a:rPr lang="de-DE" smtClean="0"/>
              <a:t>‹Nr.›</a:t>
            </a:fld>
            <a:endParaRPr lang="de-DE"/>
          </a:p>
        </p:txBody>
      </p:sp>
    </p:spTree>
    <p:extLst>
      <p:ext uri="{BB962C8B-B14F-4D97-AF65-F5344CB8AC3E}">
        <p14:creationId xmlns:p14="http://schemas.microsoft.com/office/powerpoint/2010/main" val="269297007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10;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15791" y="2665532"/>
            <a:ext cx="6520220" cy="4447496"/>
          </a:xfrm>
        </p:spPr>
        <p:txBody>
          <a:bodyPr anchor="b"/>
          <a:lstStyle>
            <a:lvl1pPr>
              <a:defRPr sz="4960"/>
            </a:lvl1pPr>
          </a:lstStyle>
          <a:p>
            <a:r>
              <a:rPr lang="de-DE"/>
              <a:t>Mastertitelformat bearbeiten</a:t>
            </a:r>
            <a:endParaRPr lang="en-US" dirty="0"/>
          </a:p>
        </p:txBody>
      </p:sp>
      <p:sp>
        <p:nvSpPr>
          <p:cNvPr id="3" name="Text Placeholder 2"/>
          <p:cNvSpPr>
            <a:spLocks noGrp="1"/>
          </p:cNvSpPr>
          <p:nvPr>
            <p:ph type="body" idx="1"/>
          </p:nvPr>
        </p:nvSpPr>
        <p:spPr>
          <a:xfrm>
            <a:off x="515791" y="7155103"/>
            <a:ext cx="6520220" cy="2338833"/>
          </a:xfrm>
        </p:spPr>
        <p:txBody>
          <a:bodyPr/>
          <a:lstStyle>
            <a:lvl1pPr marL="0" indent="0">
              <a:buNone/>
              <a:defRPr sz="1984">
                <a:solidFill>
                  <a:schemeClr val="tx1"/>
                </a:solidFill>
              </a:defRPr>
            </a:lvl1pPr>
            <a:lvl2pPr marL="377967" indent="0">
              <a:buNone/>
              <a:defRPr sz="1653">
                <a:solidFill>
                  <a:schemeClr val="tx1">
                    <a:tint val="75000"/>
                  </a:schemeClr>
                </a:solidFill>
              </a:defRPr>
            </a:lvl2pPr>
            <a:lvl3pPr marL="755934" indent="0">
              <a:buNone/>
              <a:defRPr sz="1488">
                <a:solidFill>
                  <a:schemeClr val="tx1">
                    <a:tint val="75000"/>
                  </a:schemeClr>
                </a:solidFill>
              </a:defRPr>
            </a:lvl3pPr>
            <a:lvl4pPr marL="1133902" indent="0">
              <a:buNone/>
              <a:defRPr sz="1323">
                <a:solidFill>
                  <a:schemeClr val="tx1">
                    <a:tint val="75000"/>
                  </a:schemeClr>
                </a:solidFill>
              </a:defRPr>
            </a:lvl4pPr>
            <a:lvl5pPr marL="1511869" indent="0">
              <a:buNone/>
              <a:defRPr sz="1323">
                <a:solidFill>
                  <a:schemeClr val="tx1">
                    <a:tint val="75000"/>
                  </a:schemeClr>
                </a:solidFill>
              </a:defRPr>
            </a:lvl5pPr>
            <a:lvl6pPr marL="1889836" indent="0">
              <a:buNone/>
              <a:defRPr sz="1323">
                <a:solidFill>
                  <a:schemeClr val="tx1">
                    <a:tint val="75000"/>
                  </a:schemeClr>
                </a:solidFill>
              </a:defRPr>
            </a:lvl6pPr>
            <a:lvl7pPr marL="2267803" indent="0">
              <a:buNone/>
              <a:defRPr sz="1323">
                <a:solidFill>
                  <a:schemeClr val="tx1">
                    <a:tint val="75000"/>
                  </a:schemeClr>
                </a:solidFill>
              </a:defRPr>
            </a:lvl7pPr>
            <a:lvl8pPr marL="2645771" indent="0">
              <a:buNone/>
              <a:defRPr sz="1323">
                <a:solidFill>
                  <a:schemeClr val="tx1">
                    <a:tint val="75000"/>
                  </a:schemeClr>
                </a:solidFill>
              </a:defRPr>
            </a:lvl8pPr>
            <a:lvl9pPr marL="3023738" indent="0">
              <a:buNone/>
              <a:defRPr sz="1323">
                <a:solidFill>
                  <a:schemeClr val="tx1">
                    <a:tint val="75000"/>
                  </a:schemeClr>
                </a:solidFill>
              </a:defRPr>
            </a:lvl9pPr>
          </a:lstStyle>
          <a:p>
            <a:pPr lvl="0"/>
            <a:r>
              <a:rPr lang="de-DE"/>
              <a:t>Mastertextformat bearbeiten</a:t>
            </a:r>
          </a:p>
        </p:txBody>
      </p:sp>
      <p:sp>
        <p:nvSpPr>
          <p:cNvPr id="4" name="Date Placeholder 3"/>
          <p:cNvSpPr>
            <a:spLocks noGrp="1"/>
          </p:cNvSpPr>
          <p:nvPr>
            <p:ph type="dt" sz="half" idx="10"/>
          </p:nvPr>
        </p:nvSpPr>
        <p:spPr/>
        <p:txBody>
          <a:bodyPr/>
          <a:lstStyle/>
          <a:p>
            <a:fld id="{9A41A8F6-1840-4866-9F4C-A5546845EDD8}" type="datetimeFigureOut">
              <a:rPr lang="de-DE" smtClean="0"/>
              <a:t>18.12.23</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2C843092-4B95-44F6-993B-559401517589}" type="slidenum">
              <a:rPr lang="de-DE" smtClean="0"/>
              <a:t>‹Nr.›</a:t>
            </a:fld>
            <a:endParaRPr lang="de-DE"/>
          </a:p>
        </p:txBody>
      </p:sp>
    </p:spTree>
    <p:extLst>
      <p:ext uri="{BB962C8B-B14F-4D97-AF65-F5344CB8AC3E}">
        <p14:creationId xmlns:p14="http://schemas.microsoft.com/office/powerpoint/2010/main" val="11953936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Content Placeholder 2"/>
          <p:cNvSpPr>
            <a:spLocks noGrp="1"/>
          </p:cNvSpPr>
          <p:nvPr>
            <p:ph sz="half" idx="1"/>
          </p:nvPr>
        </p:nvSpPr>
        <p:spPr>
          <a:xfrm>
            <a:off x="519728" y="2846200"/>
            <a:ext cx="3212862" cy="6783857"/>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Content Placeholder 3"/>
          <p:cNvSpPr>
            <a:spLocks noGrp="1"/>
          </p:cNvSpPr>
          <p:nvPr>
            <p:ph sz="half" idx="2"/>
          </p:nvPr>
        </p:nvSpPr>
        <p:spPr>
          <a:xfrm>
            <a:off x="3827085" y="2846200"/>
            <a:ext cx="3212862" cy="6783857"/>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5" name="Date Placeholder 4"/>
          <p:cNvSpPr>
            <a:spLocks noGrp="1"/>
          </p:cNvSpPr>
          <p:nvPr>
            <p:ph type="dt" sz="half" idx="10"/>
          </p:nvPr>
        </p:nvSpPr>
        <p:spPr/>
        <p:txBody>
          <a:bodyPr/>
          <a:lstStyle/>
          <a:p>
            <a:fld id="{9A41A8F6-1840-4866-9F4C-A5546845EDD8}" type="datetimeFigureOut">
              <a:rPr lang="de-DE" smtClean="0"/>
              <a:t>18.12.23</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2C843092-4B95-44F6-993B-559401517589}" type="slidenum">
              <a:rPr lang="de-DE" smtClean="0"/>
              <a:t>‹Nr.›</a:t>
            </a:fld>
            <a:endParaRPr lang="de-DE"/>
          </a:p>
        </p:txBody>
      </p:sp>
    </p:spTree>
    <p:extLst>
      <p:ext uri="{BB962C8B-B14F-4D97-AF65-F5344CB8AC3E}">
        <p14:creationId xmlns:p14="http://schemas.microsoft.com/office/powerpoint/2010/main" val="35247017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le 1"/>
          <p:cNvSpPr>
            <a:spLocks noGrp="1"/>
          </p:cNvSpPr>
          <p:nvPr>
            <p:ph type="title"/>
          </p:nvPr>
        </p:nvSpPr>
        <p:spPr>
          <a:xfrm>
            <a:off x="520712" y="569242"/>
            <a:ext cx="6520220" cy="2066590"/>
          </a:xfrm>
        </p:spPr>
        <p:txBody>
          <a:bodyPr/>
          <a:lstStyle/>
          <a:p>
            <a:r>
              <a:rPr lang="de-DE"/>
              <a:t>Mastertitelformat bearbeiten</a:t>
            </a:r>
            <a:endParaRPr lang="en-US" dirty="0"/>
          </a:p>
        </p:txBody>
      </p:sp>
      <p:sp>
        <p:nvSpPr>
          <p:cNvPr id="3" name="Text Placeholder 2"/>
          <p:cNvSpPr>
            <a:spLocks noGrp="1"/>
          </p:cNvSpPr>
          <p:nvPr>
            <p:ph type="body" idx="1"/>
          </p:nvPr>
        </p:nvSpPr>
        <p:spPr>
          <a:xfrm>
            <a:off x="520713" y="2620980"/>
            <a:ext cx="3198096" cy="1284502"/>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de-DE"/>
              <a:t>Mastertextformat bearbeiten</a:t>
            </a:r>
          </a:p>
        </p:txBody>
      </p:sp>
      <p:sp>
        <p:nvSpPr>
          <p:cNvPr id="4" name="Content Placeholder 3"/>
          <p:cNvSpPr>
            <a:spLocks noGrp="1"/>
          </p:cNvSpPr>
          <p:nvPr>
            <p:ph sz="half" idx="2"/>
          </p:nvPr>
        </p:nvSpPr>
        <p:spPr>
          <a:xfrm>
            <a:off x="520713" y="3905482"/>
            <a:ext cx="3198096" cy="5744375"/>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5" name="Text Placeholder 4"/>
          <p:cNvSpPr>
            <a:spLocks noGrp="1"/>
          </p:cNvSpPr>
          <p:nvPr>
            <p:ph type="body" sz="quarter" idx="3"/>
          </p:nvPr>
        </p:nvSpPr>
        <p:spPr>
          <a:xfrm>
            <a:off x="3827086" y="2620980"/>
            <a:ext cx="3213847" cy="1284502"/>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de-DE"/>
              <a:t>Mastertextformat bearbeiten</a:t>
            </a:r>
          </a:p>
        </p:txBody>
      </p:sp>
      <p:sp>
        <p:nvSpPr>
          <p:cNvPr id="6" name="Content Placeholder 5"/>
          <p:cNvSpPr>
            <a:spLocks noGrp="1"/>
          </p:cNvSpPr>
          <p:nvPr>
            <p:ph sz="quarter" idx="4"/>
          </p:nvPr>
        </p:nvSpPr>
        <p:spPr>
          <a:xfrm>
            <a:off x="3827086" y="3905482"/>
            <a:ext cx="3213847" cy="5744375"/>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7" name="Date Placeholder 6"/>
          <p:cNvSpPr>
            <a:spLocks noGrp="1"/>
          </p:cNvSpPr>
          <p:nvPr>
            <p:ph type="dt" sz="half" idx="10"/>
          </p:nvPr>
        </p:nvSpPr>
        <p:spPr/>
        <p:txBody>
          <a:bodyPr/>
          <a:lstStyle/>
          <a:p>
            <a:fld id="{9A41A8F6-1840-4866-9F4C-A5546845EDD8}" type="datetimeFigureOut">
              <a:rPr lang="de-DE" smtClean="0"/>
              <a:t>18.12.23</a:t>
            </a:fld>
            <a:endParaRPr lang="de-DE"/>
          </a:p>
        </p:txBody>
      </p:sp>
      <p:sp>
        <p:nvSpPr>
          <p:cNvPr id="8" name="Footer Placeholder 7"/>
          <p:cNvSpPr>
            <a:spLocks noGrp="1"/>
          </p:cNvSpPr>
          <p:nvPr>
            <p:ph type="ftr" sz="quarter" idx="11"/>
          </p:nvPr>
        </p:nvSpPr>
        <p:spPr/>
        <p:txBody>
          <a:bodyPr/>
          <a:lstStyle/>
          <a:p>
            <a:endParaRPr lang="de-DE"/>
          </a:p>
        </p:txBody>
      </p:sp>
      <p:sp>
        <p:nvSpPr>
          <p:cNvPr id="9" name="Slide Number Placeholder 8"/>
          <p:cNvSpPr>
            <a:spLocks noGrp="1"/>
          </p:cNvSpPr>
          <p:nvPr>
            <p:ph type="sldNum" sz="quarter" idx="12"/>
          </p:nvPr>
        </p:nvSpPr>
        <p:spPr/>
        <p:txBody>
          <a:bodyPr/>
          <a:lstStyle/>
          <a:p>
            <a:fld id="{2C843092-4B95-44F6-993B-559401517589}" type="slidenum">
              <a:rPr lang="de-DE" smtClean="0"/>
              <a:t>‹Nr.›</a:t>
            </a:fld>
            <a:endParaRPr lang="de-DE"/>
          </a:p>
        </p:txBody>
      </p:sp>
    </p:spTree>
    <p:extLst>
      <p:ext uri="{BB962C8B-B14F-4D97-AF65-F5344CB8AC3E}">
        <p14:creationId xmlns:p14="http://schemas.microsoft.com/office/powerpoint/2010/main" val="5952770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Date Placeholder 2"/>
          <p:cNvSpPr>
            <a:spLocks noGrp="1"/>
          </p:cNvSpPr>
          <p:nvPr>
            <p:ph type="dt" sz="half" idx="10"/>
          </p:nvPr>
        </p:nvSpPr>
        <p:spPr/>
        <p:txBody>
          <a:bodyPr/>
          <a:lstStyle/>
          <a:p>
            <a:fld id="{9A41A8F6-1840-4866-9F4C-A5546845EDD8}" type="datetimeFigureOut">
              <a:rPr lang="de-DE" smtClean="0"/>
              <a:t>18.12.23</a:t>
            </a:fld>
            <a:endParaRPr lang="de-DE"/>
          </a:p>
        </p:txBody>
      </p:sp>
      <p:sp>
        <p:nvSpPr>
          <p:cNvPr id="4" name="Footer Placeholder 3"/>
          <p:cNvSpPr>
            <a:spLocks noGrp="1"/>
          </p:cNvSpPr>
          <p:nvPr>
            <p:ph type="ftr" sz="quarter" idx="11"/>
          </p:nvPr>
        </p:nvSpPr>
        <p:spPr/>
        <p:txBody>
          <a:bodyPr/>
          <a:lstStyle/>
          <a:p>
            <a:endParaRPr lang="de-DE"/>
          </a:p>
        </p:txBody>
      </p:sp>
      <p:sp>
        <p:nvSpPr>
          <p:cNvPr id="5" name="Slide Number Placeholder 4"/>
          <p:cNvSpPr>
            <a:spLocks noGrp="1"/>
          </p:cNvSpPr>
          <p:nvPr>
            <p:ph type="sldNum" sz="quarter" idx="12"/>
          </p:nvPr>
        </p:nvSpPr>
        <p:spPr/>
        <p:txBody>
          <a:bodyPr/>
          <a:lstStyle/>
          <a:p>
            <a:fld id="{2C843092-4B95-44F6-993B-559401517589}" type="slidenum">
              <a:rPr lang="de-DE" smtClean="0"/>
              <a:t>‹Nr.›</a:t>
            </a:fld>
            <a:endParaRPr lang="de-DE"/>
          </a:p>
        </p:txBody>
      </p:sp>
    </p:spTree>
    <p:extLst>
      <p:ext uri="{BB962C8B-B14F-4D97-AF65-F5344CB8AC3E}">
        <p14:creationId xmlns:p14="http://schemas.microsoft.com/office/powerpoint/2010/main" val="217377093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A41A8F6-1840-4866-9F4C-A5546845EDD8}" type="datetimeFigureOut">
              <a:rPr lang="de-DE" smtClean="0"/>
              <a:t>18.12.23</a:t>
            </a:fld>
            <a:endParaRPr lang="de-DE"/>
          </a:p>
        </p:txBody>
      </p:sp>
      <p:sp>
        <p:nvSpPr>
          <p:cNvPr id="3" name="Footer Placeholder 2"/>
          <p:cNvSpPr>
            <a:spLocks noGrp="1"/>
          </p:cNvSpPr>
          <p:nvPr>
            <p:ph type="ftr" sz="quarter" idx="11"/>
          </p:nvPr>
        </p:nvSpPr>
        <p:spPr/>
        <p:txBody>
          <a:bodyPr/>
          <a:lstStyle/>
          <a:p>
            <a:endParaRPr lang="de-DE"/>
          </a:p>
        </p:txBody>
      </p:sp>
      <p:sp>
        <p:nvSpPr>
          <p:cNvPr id="4" name="Slide Number Placeholder 3"/>
          <p:cNvSpPr>
            <a:spLocks noGrp="1"/>
          </p:cNvSpPr>
          <p:nvPr>
            <p:ph type="sldNum" sz="quarter" idx="12"/>
          </p:nvPr>
        </p:nvSpPr>
        <p:spPr/>
        <p:txBody>
          <a:bodyPr/>
          <a:lstStyle/>
          <a:p>
            <a:fld id="{2C843092-4B95-44F6-993B-559401517589}" type="slidenum">
              <a:rPr lang="de-DE" smtClean="0"/>
              <a:t>‹Nr.›</a:t>
            </a:fld>
            <a:endParaRPr lang="de-DE"/>
          </a:p>
        </p:txBody>
      </p:sp>
    </p:spTree>
    <p:extLst>
      <p:ext uri="{BB962C8B-B14F-4D97-AF65-F5344CB8AC3E}">
        <p14:creationId xmlns:p14="http://schemas.microsoft.com/office/powerpoint/2010/main" val="183047030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20712" y="712788"/>
            <a:ext cx="2438192" cy="2494756"/>
          </a:xfrm>
        </p:spPr>
        <p:txBody>
          <a:bodyPr anchor="b"/>
          <a:lstStyle>
            <a:lvl1pPr>
              <a:defRPr sz="2645"/>
            </a:lvl1pPr>
          </a:lstStyle>
          <a:p>
            <a:r>
              <a:rPr lang="de-DE"/>
              <a:t>Mastertitelformat bearbeiten</a:t>
            </a:r>
            <a:endParaRPr lang="en-US" dirty="0"/>
          </a:p>
        </p:txBody>
      </p:sp>
      <p:sp>
        <p:nvSpPr>
          <p:cNvPr id="3" name="Content Placeholder 2"/>
          <p:cNvSpPr>
            <a:spLocks noGrp="1"/>
          </p:cNvSpPr>
          <p:nvPr>
            <p:ph idx="1"/>
          </p:nvPr>
        </p:nvSpPr>
        <p:spPr>
          <a:xfrm>
            <a:off x="3213847" y="1539425"/>
            <a:ext cx="3827085" cy="7598117"/>
          </a:xfrm>
        </p:spPr>
        <p:txBody>
          <a:bodyPr/>
          <a:lstStyle>
            <a:lvl1pPr>
              <a:defRPr sz="2645"/>
            </a:lvl1pPr>
            <a:lvl2pPr>
              <a:defRPr sz="2315"/>
            </a:lvl2pPr>
            <a:lvl3pPr>
              <a:defRPr sz="1984"/>
            </a:lvl3pPr>
            <a:lvl4pPr>
              <a:defRPr sz="1653"/>
            </a:lvl4pPr>
            <a:lvl5pPr>
              <a:defRPr sz="1653"/>
            </a:lvl5pPr>
            <a:lvl6pPr>
              <a:defRPr sz="1653"/>
            </a:lvl6pPr>
            <a:lvl7pPr>
              <a:defRPr sz="1653"/>
            </a:lvl7pPr>
            <a:lvl8pPr>
              <a:defRPr sz="1653"/>
            </a:lvl8pPr>
            <a:lvl9pPr>
              <a:defRPr sz="1653"/>
            </a:lvl9p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Text Placeholder 3"/>
          <p:cNvSpPr>
            <a:spLocks noGrp="1"/>
          </p:cNvSpPr>
          <p:nvPr>
            <p:ph type="body" sz="half" idx="2"/>
          </p:nvPr>
        </p:nvSpPr>
        <p:spPr>
          <a:xfrm>
            <a:off x="520712" y="3207544"/>
            <a:ext cx="2438192" cy="5942372"/>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de-DE"/>
              <a:t>Mastertextformat bearbeiten</a:t>
            </a:r>
          </a:p>
        </p:txBody>
      </p:sp>
      <p:sp>
        <p:nvSpPr>
          <p:cNvPr id="5" name="Date Placeholder 4"/>
          <p:cNvSpPr>
            <a:spLocks noGrp="1"/>
          </p:cNvSpPr>
          <p:nvPr>
            <p:ph type="dt" sz="half" idx="10"/>
          </p:nvPr>
        </p:nvSpPr>
        <p:spPr/>
        <p:txBody>
          <a:bodyPr/>
          <a:lstStyle/>
          <a:p>
            <a:fld id="{9A41A8F6-1840-4866-9F4C-A5546845EDD8}" type="datetimeFigureOut">
              <a:rPr lang="de-DE" smtClean="0"/>
              <a:t>18.12.23</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2C843092-4B95-44F6-993B-559401517589}" type="slidenum">
              <a:rPr lang="de-DE" smtClean="0"/>
              <a:t>‹Nr.›</a:t>
            </a:fld>
            <a:endParaRPr lang="de-DE"/>
          </a:p>
        </p:txBody>
      </p:sp>
    </p:spTree>
    <p:extLst>
      <p:ext uri="{BB962C8B-B14F-4D97-AF65-F5344CB8AC3E}">
        <p14:creationId xmlns:p14="http://schemas.microsoft.com/office/powerpoint/2010/main" val="312540016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20712" y="712788"/>
            <a:ext cx="2438192" cy="2494756"/>
          </a:xfrm>
        </p:spPr>
        <p:txBody>
          <a:bodyPr anchor="b"/>
          <a:lstStyle>
            <a:lvl1pPr>
              <a:defRPr sz="2645"/>
            </a:lvl1pPr>
          </a:lstStyle>
          <a:p>
            <a:r>
              <a:rPr lang="de-DE"/>
              <a:t>Mastertitelformat bearbeiten</a:t>
            </a:r>
            <a:endParaRPr lang="en-US" dirty="0"/>
          </a:p>
        </p:txBody>
      </p:sp>
      <p:sp>
        <p:nvSpPr>
          <p:cNvPr id="3" name="Picture Placeholder 2"/>
          <p:cNvSpPr>
            <a:spLocks noGrp="1" noChangeAspect="1"/>
          </p:cNvSpPr>
          <p:nvPr>
            <p:ph type="pic" idx="1"/>
          </p:nvPr>
        </p:nvSpPr>
        <p:spPr>
          <a:xfrm>
            <a:off x="3213847" y="1539425"/>
            <a:ext cx="3827085" cy="7598117"/>
          </a:xfrm>
        </p:spPr>
        <p:txBody>
          <a:bodyPr anchor="t"/>
          <a:lstStyle>
            <a:lvl1pPr marL="0" indent="0">
              <a:buNone/>
              <a:defRPr sz="2645"/>
            </a:lvl1pPr>
            <a:lvl2pPr marL="377967" indent="0">
              <a:buNone/>
              <a:defRPr sz="2315"/>
            </a:lvl2pPr>
            <a:lvl3pPr marL="755934" indent="0">
              <a:buNone/>
              <a:defRPr sz="1984"/>
            </a:lvl3pPr>
            <a:lvl4pPr marL="1133902" indent="0">
              <a:buNone/>
              <a:defRPr sz="1653"/>
            </a:lvl4pPr>
            <a:lvl5pPr marL="1511869" indent="0">
              <a:buNone/>
              <a:defRPr sz="1653"/>
            </a:lvl5pPr>
            <a:lvl6pPr marL="1889836" indent="0">
              <a:buNone/>
              <a:defRPr sz="1653"/>
            </a:lvl6pPr>
            <a:lvl7pPr marL="2267803" indent="0">
              <a:buNone/>
              <a:defRPr sz="1653"/>
            </a:lvl7pPr>
            <a:lvl8pPr marL="2645771" indent="0">
              <a:buNone/>
              <a:defRPr sz="1653"/>
            </a:lvl8pPr>
            <a:lvl9pPr marL="3023738" indent="0">
              <a:buNone/>
              <a:defRPr sz="1653"/>
            </a:lvl9pPr>
          </a:lstStyle>
          <a:p>
            <a:r>
              <a:rPr lang="de-DE"/>
              <a:t>Bild durch Klicken auf Symbol hinzufügen</a:t>
            </a:r>
            <a:endParaRPr lang="en-US" dirty="0"/>
          </a:p>
        </p:txBody>
      </p:sp>
      <p:sp>
        <p:nvSpPr>
          <p:cNvPr id="4" name="Text Placeholder 3"/>
          <p:cNvSpPr>
            <a:spLocks noGrp="1"/>
          </p:cNvSpPr>
          <p:nvPr>
            <p:ph type="body" sz="half" idx="2"/>
          </p:nvPr>
        </p:nvSpPr>
        <p:spPr>
          <a:xfrm>
            <a:off x="520712" y="3207544"/>
            <a:ext cx="2438192" cy="5942372"/>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de-DE"/>
              <a:t>Mastertextformat bearbeiten</a:t>
            </a:r>
          </a:p>
        </p:txBody>
      </p:sp>
      <p:sp>
        <p:nvSpPr>
          <p:cNvPr id="5" name="Date Placeholder 4"/>
          <p:cNvSpPr>
            <a:spLocks noGrp="1"/>
          </p:cNvSpPr>
          <p:nvPr>
            <p:ph type="dt" sz="half" idx="10"/>
          </p:nvPr>
        </p:nvSpPr>
        <p:spPr/>
        <p:txBody>
          <a:bodyPr/>
          <a:lstStyle/>
          <a:p>
            <a:fld id="{9A41A8F6-1840-4866-9F4C-A5546845EDD8}" type="datetimeFigureOut">
              <a:rPr lang="de-DE" smtClean="0"/>
              <a:t>18.12.23</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2C843092-4B95-44F6-993B-559401517589}" type="slidenum">
              <a:rPr lang="de-DE" smtClean="0"/>
              <a:t>‹Nr.›</a:t>
            </a:fld>
            <a:endParaRPr lang="de-DE"/>
          </a:p>
        </p:txBody>
      </p:sp>
    </p:spTree>
    <p:extLst>
      <p:ext uri="{BB962C8B-B14F-4D97-AF65-F5344CB8AC3E}">
        <p14:creationId xmlns:p14="http://schemas.microsoft.com/office/powerpoint/2010/main" val="252254887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19728" y="569242"/>
            <a:ext cx="6520220" cy="2066590"/>
          </a:xfrm>
          <a:prstGeom prst="rect">
            <a:avLst/>
          </a:prstGeom>
        </p:spPr>
        <p:txBody>
          <a:bodyPr vert="horz" lIns="91440" tIns="45720" rIns="91440" bIns="45720" rtlCol="0" anchor="ctr">
            <a:normAutofit/>
          </a:bodyPr>
          <a:lstStyle/>
          <a:p>
            <a:r>
              <a:rPr lang="de-DE"/>
              <a:t>Mastertitelformat bearbeiten</a:t>
            </a:r>
            <a:endParaRPr lang="en-US" dirty="0"/>
          </a:p>
        </p:txBody>
      </p:sp>
      <p:sp>
        <p:nvSpPr>
          <p:cNvPr id="3" name="Text Placeholder 2"/>
          <p:cNvSpPr>
            <a:spLocks noGrp="1"/>
          </p:cNvSpPr>
          <p:nvPr>
            <p:ph type="body" idx="1"/>
          </p:nvPr>
        </p:nvSpPr>
        <p:spPr>
          <a:xfrm>
            <a:off x="519728" y="2846200"/>
            <a:ext cx="6520220" cy="6783857"/>
          </a:xfrm>
          <a:prstGeom prst="rect">
            <a:avLst/>
          </a:prstGeom>
        </p:spPr>
        <p:txBody>
          <a:bodyPr vert="horz" lIns="91440" tIns="45720" rIns="91440" bIns="45720" rtlCol="0">
            <a:normAutofit/>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2"/>
          </p:nvPr>
        </p:nvSpPr>
        <p:spPr>
          <a:xfrm>
            <a:off x="519728" y="9909729"/>
            <a:ext cx="1700927" cy="569240"/>
          </a:xfrm>
          <a:prstGeom prst="rect">
            <a:avLst/>
          </a:prstGeom>
        </p:spPr>
        <p:txBody>
          <a:bodyPr vert="horz" lIns="91440" tIns="45720" rIns="91440" bIns="45720" rtlCol="0" anchor="ctr"/>
          <a:lstStyle>
            <a:lvl1pPr algn="l">
              <a:defRPr sz="992">
                <a:solidFill>
                  <a:schemeClr val="tx1">
                    <a:tint val="75000"/>
                  </a:schemeClr>
                </a:solidFill>
              </a:defRPr>
            </a:lvl1pPr>
          </a:lstStyle>
          <a:p>
            <a:fld id="{9A41A8F6-1840-4866-9F4C-A5546845EDD8}" type="datetimeFigureOut">
              <a:rPr lang="de-DE" smtClean="0"/>
              <a:t>18.12.23</a:t>
            </a:fld>
            <a:endParaRPr lang="de-DE"/>
          </a:p>
        </p:txBody>
      </p:sp>
      <p:sp>
        <p:nvSpPr>
          <p:cNvPr id="5" name="Footer Placeholder 4"/>
          <p:cNvSpPr>
            <a:spLocks noGrp="1"/>
          </p:cNvSpPr>
          <p:nvPr>
            <p:ph type="ftr" sz="quarter" idx="3"/>
          </p:nvPr>
        </p:nvSpPr>
        <p:spPr>
          <a:xfrm>
            <a:off x="2504143" y="9909729"/>
            <a:ext cx="2551390" cy="569240"/>
          </a:xfrm>
          <a:prstGeom prst="rect">
            <a:avLst/>
          </a:prstGeom>
        </p:spPr>
        <p:txBody>
          <a:bodyPr vert="horz" lIns="91440" tIns="45720" rIns="91440" bIns="45720" rtlCol="0" anchor="ctr"/>
          <a:lstStyle>
            <a:lvl1pPr algn="ctr">
              <a:defRPr sz="992">
                <a:solidFill>
                  <a:schemeClr val="tx1">
                    <a:tint val="75000"/>
                  </a:schemeClr>
                </a:solidFill>
              </a:defRPr>
            </a:lvl1pPr>
          </a:lstStyle>
          <a:p>
            <a:endParaRPr lang="de-DE"/>
          </a:p>
        </p:txBody>
      </p:sp>
      <p:sp>
        <p:nvSpPr>
          <p:cNvPr id="6" name="Slide Number Placeholder 5"/>
          <p:cNvSpPr>
            <a:spLocks noGrp="1"/>
          </p:cNvSpPr>
          <p:nvPr>
            <p:ph type="sldNum" sz="quarter" idx="4"/>
          </p:nvPr>
        </p:nvSpPr>
        <p:spPr>
          <a:xfrm>
            <a:off x="5339020" y="9909729"/>
            <a:ext cx="1700927" cy="569240"/>
          </a:xfrm>
          <a:prstGeom prst="rect">
            <a:avLst/>
          </a:prstGeom>
        </p:spPr>
        <p:txBody>
          <a:bodyPr vert="horz" lIns="91440" tIns="45720" rIns="91440" bIns="45720" rtlCol="0" anchor="ctr"/>
          <a:lstStyle>
            <a:lvl1pPr algn="r">
              <a:defRPr sz="992">
                <a:solidFill>
                  <a:schemeClr val="tx1">
                    <a:tint val="75000"/>
                  </a:schemeClr>
                </a:solidFill>
              </a:defRPr>
            </a:lvl1pPr>
          </a:lstStyle>
          <a:p>
            <a:fld id="{2C843092-4B95-44F6-993B-559401517589}" type="slidenum">
              <a:rPr lang="de-DE" smtClean="0"/>
              <a:t>‹Nr.›</a:t>
            </a:fld>
            <a:endParaRPr lang="de-DE"/>
          </a:p>
        </p:txBody>
      </p:sp>
    </p:spTree>
    <p:extLst>
      <p:ext uri="{BB962C8B-B14F-4D97-AF65-F5344CB8AC3E}">
        <p14:creationId xmlns:p14="http://schemas.microsoft.com/office/powerpoint/2010/main" val="287942346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755934" rtl="0" eaLnBrk="1" latinLnBrk="0" hangingPunct="1">
        <a:lnSpc>
          <a:spcPct val="90000"/>
        </a:lnSpc>
        <a:spcBef>
          <a:spcPct val="0"/>
        </a:spcBef>
        <a:buNone/>
        <a:defRPr sz="3637" kern="1200">
          <a:solidFill>
            <a:schemeClr val="tx1"/>
          </a:solidFill>
          <a:latin typeface="+mj-lt"/>
          <a:ea typeface="+mj-ea"/>
          <a:cs typeface="+mj-cs"/>
        </a:defRPr>
      </a:lvl1pPr>
    </p:titleStyle>
    <p:bodyStyle>
      <a:lvl1pPr marL="188984" indent="-188984" algn="l" defTabSz="755934" rtl="0" eaLnBrk="1" latinLnBrk="0" hangingPunct="1">
        <a:lnSpc>
          <a:spcPct val="90000"/>
        </a:lnSpc>
        <a:spcBef>
          <a:spcPts val="827"/>
        </a:spcBef>
        <a:buFont typeface="Arial" panose="020B0604020202020204" pitchFamily="34" charset="0"/>
        <a:buChar char="•"/>
        <a:defRPr sz="2315" kern="1200">
          <a:solidFill>
            <a:schemeClr val="tx1"/>
          </a:solidFill>
          <a:latin typeface="+mn-lt"/>
          <a:ea typeface="+mn-ea"/>
          <a:cs typeface="+mn-cs"/>
        </a:defRPr>
      </a:lvl1pPr>
      <a:lvl2pPr marL="566951" indent="-188984" algn="l" defTabSz="755934" rtl="0" eaLnBrk="1" latinLnBrk="0" hangingPunct="1">
        <a:lnSpc>
          <a:spcPct val="90000"/>
        </a:lnSpc>
        <a:spcBef>
          <a:spcPts val="413"/>
        </a:spcBef>
        <a:buFont typeface="Arial" panose="020B0604020202020204" pitchFamily="34" charset="0"/>
        <a:buChar char="•"/>
        <a:defRPr sz="1984" kern="1200">
          <a:solidFill>
            <a:schemeClr val="tx1"/>
          </a:solidFill>
          <a:latin typeface="+mn-lt"/>
          <a:ea typeface="+mn-ea"/>
          <a:cs typeface="+mn-cs"/>
        </a:defRPr>
      </a:lvl2pPr>
      <a:lvl3pPr marL="944918" indent="-188984" algn="l" defTabSz="755934" rtl="0" eaLnBrk="1" latinLnBrk="0" hangingPunct="1">
        <a:lnSpc>
          <a:spcPct val="90000"/>
        </a:lnSpc>
        <a:spcBef>
          <a:spcPts val="413"/>
        </a:spcBef>
        <a:buFont typeface="Arial" panose="020B0604020202020204" pitchFamily="34" charset="0"/>
        <a:buChar char="•"/>
        <a:defRPr sz="1653" kern="1200">
          <a:solidFill>
            <a:schemeClr val="tx1"/>
          </a:solidFill>
          <a:latin typeface="+mn-lt"/>
          <a:ea typeface="+mn-ea"/>
          <a:cs typeface="+mn-cs"/>
        </a:defRPr>
      </a:lvl3pPr>
      <a:lvl4pPr marL="1322885"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4pPr>
      <a:lvl5pPr marL="1700853"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5pPr>
      <a:lvl6pPr marL="2078820"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6pPr>
      <a:lvl7pPr marL="2456787"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7pPr>
      <a:lvl8pPr marL="2834754"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8pPr>
      <a:lvl9pPr marL="3212722"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9pPr>
    </p:bodyStyle>
    <p:otherStyle>
      <a:defPPr>
        <a:defRPr lang="en-US"/>
      </a:defPPr>
      <a:lvl1pPr marL="0" algn="l" defTabSz="755934" rtl="0" eaLnBrk="1" latinLnBrk="0" hangingPunct="1">
        <a:defRPr sz="1488" kern="1200">
          <a:solidFill>
            <a:schemeClr val="tx1"/>
          </a:solidFill>
          <a:latin typeface="+mn-lt"/>
          <a:ea typeface="+mn-ea"/>
          <a:cs typeface="+mn-cs"/>
        </a:defRPr>
      </a:lvl1pPr>
      <a:lvl2pPr marL="377967" algn="l" defTabSz="755934" rtl="0" eaLnBrk="1" latinLnBrk="0" hangingPunct="1">
        <a:defRPr sz="1488" kern="1200">
          <a:solidFill>
            <a:schemeClr val="tx1"/>
          </a:solidFill>
          <a:latin typeface="+mn-lt"/>
          <a:ea typeface="+mn-ea"/>
          <a:cs typeface="+mn-cs"/>
        </a:defRPr>
      </a:lvl2pPr>
      <a:lvl3pPr marL="755934" algn="l" defTabSz="755934" rtl="0" eaLnBrk="1" latinLnBrk="0" hangingPunct="1">
        <a:defRPr sz="1488" kern="1200">
          <a:solidFill>
            <a:schemeClr val="tx1"/>
          </a:solidFill>
          <a:latin typeface="+mn-lt"/>
          <a:ea typeface="+mn-ea"/>
          <a:cs typeface="+mn-cs"/>
        </a:defRPr>
      </a:lvl3pPr>
      <a:lvl4pPr marL="1133902" algn="l" defTabSz="755934" rtl="0" eaLnBrk="1" latinLnBrk="0" hangingPunct="1">
        <a:defRPr sz="1488" kern="1200">
          <a:solidFill>
            <a:schemeClr val="tx1"/>
          </a:solidFill>
          <a:latin typeface="+mn-lt"/>
          <a:ea typeface="+mn-ea"/>
          <a:cs typeface="+mn-cs"/>
        </a:defRPr>
      </a:lvl4pPr>
      <a:lvl5pPr marL="1511869" algn="l" defTabSz="755934" rtl="0" eaLnBrk="1" latinLnBrk="0" hangingPunct="1">
        <a:defRPr sz="1488" kern="1200">
          <a:solidFill>
            <a:schemeClr val="tx1"/>
          </a:solidFill>
          <a:latin typeface="+mn-lt"/>
          <a:ea typeface="+mn-ea"/>
          <a:cs typeface="+mn-cs"/>
        </a:defRPr>
      </a:lvl5pPr>
      <a:lvl6pPr marL="1889836" algn="l" defTabSz="755934" rtl="0" eaLnBrk="1" latinLnBrk="0" hangingPunct="1">
        <a:defRPr sz="1488" kern="1200">
          <a:solidFill>
            <a:schemeClr val="tx1"/>
          </a:solidFill>
          <a:latin typeface="+mn-lt"/>
          <a:ea typeface="+mn-ea"/>
          <a:cs typeface="+mn-cs"/>
        </a:defRPr>
      </a:lvl6pPr>
      <a:lvl7pPr marL="2267803" algn="l" defTabSz="755934" rtl="0" eaLnBrk="1" latinLnBrk="0" hangingPunct="1">
        <a:defRPr sz="1488" kern="1200">
          <a:solidFill>
            <a:schemeClr val="tx1"/>
          </a:solidFill>
          <a:latin typeface="+mn-lt"/>
          <a:ea typeface="+mn-ea"/>
          <a:cs typeface="+mn-cs"/>
        </a:defRPr>
      </a:lvl7pPr>
      <a:lvl8pPr marL="2645771" algn="l" defTabSz="755934" rtl="0" eaLnBrk="1" latinLnBrk="0" hangingPunct="1">
        <a:defRPr sz="1488" kern="1200">
          <a:solidFill>
            <a:schemeClr val="tx1"/>
          </a:solidFill>
          <a:latin typeface="+mn-lt"/>
          <a:ea typeface="+mn-ea"/>
          <a:cs typeface="+mn-cs"/>
        </a:defRPr>
      </a:lvl8pPr>
      <a:lvl9pPr marL="3023738" algn="l" defTabSz="755934" rtl="0" eaLnBrk="1" latinLnBrk="0" hangingPunct="1">
        <a:defRPr sz="148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761F87D-6D00-E376-087C-574933567356}"/>
              </a:ext>
            </a:extLst>
          </p:cNvPr>
          <p:cNvSpPr>
            <a:spLocks noGrp="1"/>
          </p:cNvSpPr>
          <p:nvPr>
            <p:ph type="ctrTitle"/>
          </p:nvPr>
        </p:nvSpPr>
        <p:spPr>
          <a:xfrm>
            <a:off x="566976" y="346510"/>
            <a:ext cx="6425724" cy="394635"/>
          </a:xfrm>
        </p:spPr>
        <p:txBody>
          <a:bodyPr>
            <a:normAutofit/>
          </a:bodyPr>
          <a:lstStyle/>
          <a:p>
            <a:pPr algn="l"/>
            <a:r>
              <a:rPr lang="en-GB" sz="1800" b="1" dirty="0"/>
              <a:t>WS 10: Gender Roles – Shakespeare‘s </a:t>
            </a:r>
            <a:r>
              <a:rPr lang="en-GB" sz="1800" b="1" i="1" dirty="0"/>
              <a:t>Twelfth Night</a:t>
            </a:r>
          </a:p>
        </p:txBody>
      </p:sp>
      <p:sp>
        <p:nvSpPr>
          <p:cNvPr id="7" name="Textfeld 6">
            <a:extLst>
              <a:ext uri="{FF2B5EF4-FFF2-40B4-BE49-F238E27FC236}">
                <a16:creationId xmlns:a16="http://schemas.microsoft.com/office/drawing/2014/main" id="{A03C1B08-9368-C696-CEB7-92D2438DF6EB}"/>
              </a:ext>
            </a:extLst>
          </p:cNvPr>
          <p:cNvSpPr txBox="1"/>
          <p:nvPr/>
        </p:nvSpPr>
        <p:spPr>
          <a:xfrm>
            <a:off x="566984" y="1773522"/>
            <a:ext cx="6425714" cy="461665"/>
          </a:xfrm>
          <a:prstGeom prst="rect">
            <a:avLst/>
          </a:prstGeom>
          <a:noFill/>
        </p:spPr>
        <p:txBody>
          <a:bodyPr wrap="square" rtlCol="0">
            <a:spAutoFit/>
          </a:bodyPr>
          <a:lstStyle/>
          <a:p>
            <a:r>
              <a:rPr lang="en-US" sz="1200" dirty="0"/>
              <a:t>“I bade you never speak again of him; but would you undertake another suit</a:t>
            </a:r>
          </a:p>
          <a:p>
            <a:r>
              <a:rPr lang="en-US" sz="1200" dirty="0"/>
              <a:t>I had rather hear you solicit that, than music from the spheres.”			 (CSS, III, </a:t>
            </a:r>
            <a:r>
              <a:rPr lang="en-US" sz="1200" dirty="0" err="1"/>
              <a:t>i</a:t>
            </a:r>
            <a:r>
              <a:rPr lang="en-US" sz="1200" dirty="0"/>
              <a:t>, l. 92)</a:t>
            </a:r>
          </a:p>
        </p:txBody>
      </p:sp>
      <p:sp>
        <p:nvSpPr>
          <p:cNvPr id="10" name="Textfeld 9">
            <a:extLst>
              <a:ext uri="{FF2B5EF4-FFF2-40B4-BE49-F238E27FC236}">
                <a16:creationId xmlns:a16="http://schemas.microsoft.com/office/drawing/2014/main" id="{5A9145E3-B322-2B78-88D1-9702D924E26B}"/>
              </a:ext>
            </a:extLst>
          </p:cNvPr>
          <p:cNvSpPr txBox="1"/>
          <p:nvPr/>
        </p:nvSpPr>
        <p:spPr>
          <a:xfrm>
            <a:off x="566066" y="3427371"/>
            <a:ext cx="6425714" cy="830997"/>
          </a:xfrm>
          <a:prstGeom prst="rect">
            <a:avLst/>
          </a:prstGeom>
          <a:noFill/>
        </p:spPr>
        <p:txBody>
          <a:bodyPr wrap="square" rtlCol="0">
            <a:spAutoFit/>
          </a:bodyPr>
          <a:lstStyle/>
          <a:p>
            <a:r>
              <a:rPr lang="en-US" sz="1200" dirty="0"/>
              <a:t>“Give me leave, beseech you. I did send, after my last enchantment you did here,</a:t>
            </a:r>
          </a:p>
          <a:p>
            <a:r>
              <a:rPr lang="en-US" sz="1200" dirty="0"/>
              <a:t>A ring in chase of you. So did I abuse myself, my servant, and, I fear me, you. </a:t>
            </a:r>
          </a:p>
          <a:p>
            <a:r>
              <a:rPr lang="en-US" sz="1200" dirty="0"/>
              <a:t>Under your hard construction must I sit, to force that on you in a shameful cunning</a:t>
            </a:r>
          </a:p>
          <a:p>
            <a:r>
              <a:rPr lang="en-US" sz="1200" dirty="0"/>
              <a:t>Which you knew none of yours. What might you think?”				 (CSS, III, </a:t>
            </a:r>
            <a:r>
              <a:rPr lang="en-US" sz="1200" dirty="0" err="1"/>
              <a:t>i</a:t>
            </a:r>
            <a:r>
              <a:rPr lang="en-US" sz="1200" dirty="0"/>
              <a:t>, l. 96)</a:t>
            </a:r>
          </a:p>
        </p:txBody>
      </p:sp>
      <p:sp>
        <p:nvSpPr>
          <p:cNvPr id="11" name="Textfeld 10">
            <a:extLst>
              <a:ext uri="{FF2B5EF4-FFF2-40B4-BE49-F238E27FC236}">
                <a16:creationId xmlns:a16="http://schemas.microsoft.com/office/drawing/2014/main" id="{1BECD89F-0862-9833-24EC-F0556EE8C0E2}"/>
              </a:ext>
            </a:extLst>
          </p:cNvPr>
          <p:cNvSpPr txBox="1"/>
          <p:nvPr/>
        </p:nvSpPr>
        <p:spPr>
          <a:xfrm>
            <a:off x="565512" y="6126301"/>
            <a:ext cx="6425712" cy="276999"/>
          </a:xfrm>
          <a:prstGeom prst="rect">
            <a:avLst/>
          </a:prstGeom>
          <a:noFill/>
        </p:spPr>
        <p:txBody>
          <a:bodyPr wrap="square" rtlCol="0">
            <a:spAutoFit/>
          </a:bodyPr>
          <a:lstStyle/>
          <a:p>
            <a:r>
              <a:rPr lang="en-US" sz="1200" dirty="0"/>
              <a:t>“Stay! I prithee tell me what thou </a:t>
            </a:r>
            <a:r>
              <a:rPr lang="en-US" sz="1200" dirty="0" err="1"/>
              <a:t>think’st</a:t>
            </a:r>
            <a:r>
              <a:rPr lang="en-US" sz="1200" dirty="0"/>
              <a:t> of me.”					 (CSS, III, </a:t>
            </a:r>
            <a:r>
              <a:rPr lang="en-US" sz="1200" dirty="0" err="1"/>
              <a:t>i</a:t>
            </a:r>
            <a:r>
              <a:rPr lang="en-US" sz="1200" dirty="0"/>
              <a:t>, l. 122)</a:t>
            </a:r>
          </a:p>
        </p:txBody>
      </p:sp>
      <p:sp>
        <p:nvSpPr>
          <p:cNvPr id="16" name="Textfeld 15">
            <a:extLst>
              <a:ext uri="{FF2B5EF4-FFF2-40B4-BE49-F238E27FC236}">
                <a16:creationId xmlns:a16="http://schemas.microsoft.com/office/drawing/2014/main" id="{15E22B96-767F-159D-EED2-3E2EC48AB3A7}"/>
              </a:ext>
            </a:extLst>
          </p:cNvPr>
          <p:cNvSpPr txBox="1"/>
          <p:nvPr/>
        </p:nvSpPr>
        <p:spPr>
          <a:xfrm>
            <a:off x="566356" y="850291"/>
            <a:ext cx="6425722" cy="492443"/>
          </a:xfrm>
          <a:prstGeom prst="rect">
            <a:avLst/>
          </a:prstGeom>
          <a:noFill/>
        </p:spPr>
        <p:txBody>
          <a:bodyPr wrap="square" rtlCol="0">
            <a:spAutoFit/>
          </a:bodyPr>
          <a:lstStyle/>
          <a:p>
            <a:pPr algn="just"/>
            <a:r>
              <a:rPr lang="en-GB" sz="1300" b="1" dirty="0"/>
              <a:t>1. </a:t>
            </a:r>
            <a:r>
              <a:rPr lang="en-GB" sz="1300" dirty="0"/>
              <a:t>Pair or group work: Rephrase the following quotes by Olivia. Read and reread the quotes very closely to be able to unlock the full meaning of Olivia and Viola-Cesario’s dialogue.</a:t>
            </a:r>
          </a:p>
        </p:txBody>
      </p:sp>
      <p:sp>
        <p:nvSpPr>
          <p:cNvPr id="22" name="Textfeld 21">
            <a:extLst>
              <a:ext uri="{FF2B5EF4-FFF2-40B4-BE49-F238E27FC236}">
                <a16:creationId xmlns:a16="http://schemas.microsoft.com/office/drawing/2014/main" id="{4BE4120A-DDB1-95B9-F49E-AAB2EC9C24D6}"/>
              </a:ext>
            </a:extLst>
          </p:cNvPr>
          <p:cNvSpPr txBox="1"/>
          <p:nvPr/>
        </p:nvSpPr>
        <p:spPr>
          <a:xfrm>
            <a:off x="565512" y="7341823"/>
            <a:ext cx="6425712" cy="461665"/>
          </a:xfrm>
          <a:prstGeom prst="rect">
            <a:avLst/>
          </a:prstGeom>
          <a:noFill/>
        </p:spPr>
        <p:txBody>
          <a:bodyPr wrap="square" rtlCol="0">
            <a:spAutoFit/>
          </a:bodyPr>
          <a:lstStyle/>
          <a:p>
            <a:r>
              <a:rPr lang="en-US" sz="1200" dirty="0"/>
              <a:t>“Cesario, by the roses of the spring, By maidhood, </a:t>
            </a:r>
            <a:r>
              <a:rPr lang="en-US" sz="1200" dirty="0" err="1"/>
              <a:t>honour</a:t>
            </a:r>
            <a:r>
              <a:rPr lang="en-US" sz="1200" dirty="0"/>
              <a:t>, truth, and everything,</a:t>
            </a:r>
          </a:p>
          <a:p>
            <a:r>
              <a:rPr lang="en-US" sz="1200" dirty="0"/>
              <a:t>I love thee so that, maugre all thy pride, Nor wit nor reason can my passion hide.” (CSS, III, </a:t>
            </a:r>
            <a:r>
              <a:rPr lang="en-US" sz="1200" dirty="0" err="1"/>
              <a:t>i</a:t>
            </a:r>
            <a:r>
              <a:rPr lang="en-US" sz="1200" dirty="0"/>
              <a:t>, l. 134) </a:t>
            </a:r>
          </a:p>
        </p:txBody>
      </p:sp>
      <p:sp>
        <p:nvSpPr>
          <p:cNvPr id="24" name="Textfeld 23">
            <a:extLst>
              <a:ext uri="{FF2B5EF4-FFF2-40B4-BE49-F238E27FC236}">
                <a16:creationId xmlns:a16="http://schemas.microsoft.com/office/drawing/2014/main" id="{0B12332C-D4B9-7A25-A23A-E6F9DFF7E78A}"/>
              </a:ext>
            </a:extLst>
          </p:cNvPr>
          <p:cNvSpPr txBox="1"/>
          <p:nvPr/>
        </p:nvSpPr>
        <p:spPr>
          <a:xfrm>
            <a:off x="566972" y="1485592"/>
            <a:ext cx="3212865" cy="276999"/>
          </a:xfrm>
          <a:prstGeom prst="rect">
            <a:avLst/>
          </a:prstGeom>
          <a:noFill/>
        </p:spPr>
        <p:txBody>
          <a:bodyPr wrap="square" rtlCol="0">
            <a:spAutoFit/>
          </a:bodyPr>
          <a:lstStyle/>
          <a:p>
            <a:r>
              <a:rPr lang="de-DE" sz="1200" b="1" dirty="0"/>
              <a:t>OLIVIA</a:t>
            </a:r>
          </a:p>
        </p:txBody>
      </p:sp>
      <p:graphicFrame>
        <p:nvGraphicFramePr>
          <p:cNvPr id="19" name="Tabelle 19">
            <a:extLst>
              <a:ext uri="{FF2B5EF4-FFF2-40B4-BE49-F238E27FC236}">
                <a16:creationId xmlns:a16="http://schemas.microsoft.com/office/drawing/2014/main" id="{A78E6C39-0629-4955-7C4A-E71AA6B75E56}"/>
              </a:ext>
            </a:extLst>
          </p:cNvPr>
          <p:cNvGraphicFramePr>
            <a:graphicFrameLocks noGrp="1"/>
          </p:cNvGraphicFramePr>
          <p:nvPr>
            <p:extLst>
              <p:ext uri="{D42A27DB-BD31-4B8C-83A1-F6EECF244321}">
                <p14:modId xmlns:p14="http://schemas.microsoft.com/office/powerpoint/2010/main" val="1315977040"/>
              </p:ext>
            </p:extLst>
          </p:nvPr>
        </p:nvGraphicFramePr>
        <p:xfrm>
          <a:off x="566408" y="2235187"/>
          <a:ext cx="6425724" cy="984087"/>
        </p:xfrm>
        <a:graphic>
          <a:graphicData uri="http://schemas.openxmlformats.org/drawingml/2006/table">
            <a:tbl>
              <a:tblPr firstRow="1" bandRow="1">
                <a:tableStyleId>{073A0DAA-6AF3-43AB-8588-CEC1D06C72B9}</a:tableStyleId>
              </a:tblPr>
              <a:tblGrid>
                <a:gridCol w="6425724">
                  <a:extLst>
                    <a:ext uri="{9D8B030D-6E8A-4147-A177-3AD203B41FA5}">
                      <a16:colId xmlns:a16="http://schemas.microsoft.com/office/drawing/2014/main" val="168096937"/>
                    </a:ext>
                  </a:extLst>
                </a:gridCol>
              </a:tblGrid>
              <a:tr h="328029">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Do not speak of Duke Orsino again.</a:t>
                      </a:r>
                      <a:endParaRPr kumimoji="0" lang="en-GB" sz="1100" b="1" i="0" u="none" strike="noStrike" kern="1200" cap="none" spc="0" normalizeH="0" baseline="0" noProof="0" dirty="0">
                        <a:ln>
                          <a:noFill/>
                        </a:ln>
                        <a:solidFill>
                          <a:prstClr val="black">
                            <a:lumMod val="50000"/>
                            <a:lumOff val="50000"/>
                          </a:prstClr>
                        </a:solidFill>
                        <a:effectLst/>
                        <a:uLnTx/>
                        <a:uFillTx/>
                        <a:latin typeface="+mn-lt"/>
                        <a:ea typeface="+mn-ea"/>
                        <a:cs typeface="+mn-cs"/>
                      </a:endParaRPr>
                    </a:p>
                  </a:txBody>
                  <a:tcPr>
                    <a:lnL w="12700" cmpd="sng">
                      <a:noFill/>
                    </a:lnL>
                    <a:lnR w="12700" cmpd="sng">
                      <a:noFill/>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3914429"/>
                  </a:ext>
                </a:extLst>
              </a:tr>
              <a:tr h="328029">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If you want to tell me that someone else loves me, I would enjoy hearing that more than I would enjoy</a:t>
                      </a:r>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041406086"/>
                  </a:ext>
                </a:extLst>
              </a:tr>
              <a:tr h="328029">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listening to angels sing.</a:t>
                      </a:r>
                    </a:p>
                  </a:txBody>
                  <a:tcPr>
                    <a:lnL w="12700" cmpd="sng">
                      <a:noFill/>
                    </a:lnL>
                    <a:lnR w="12700" cmpd="sng">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25214939"/>
                  </a:ext>
                </a:extLst>
              </a:tr>
            </a:tbl>
          </a:graphicData>
        </a:graphic>
      </p:graphicFrame>
      <p:graphicFrame>
        <p:nvGraphicFramePr>
          <p:cNvPr id="20" name="Tabelle 20">
            <a:extLst>
              <a:ext uri="{FF2B5EF4-FFF2-40B4-BE49-F238E27FC236}">
                <a16:creationId xmlns:a16="http://schemas.microsoft.com/office/drawing/2014/main" id="{A9381A53-5A50-C387-1F27-2B75296467A0}"/>
              </a:ext>
            </a:extLst>
          </p:cNvPr>
          <p:cNvGraphicFramePr>
            <a:graphicFrameLocks noGrp="1"/>
          </p:cNvGraphicFramePr>
          <p:nvPr>
            <p:extLst>
              <p:ext uri="{D42A27DB-BD31-4B8C-83A1-F6EECF244321}">
                <p14:modId xmlns:p14="http://schemas.microsoft.com/office/powerpoint/2010/main" val="2745977767"/>
              </p:ext>
            </p:extLst>
          </p:nvPr>
        </p:nvGraphicFramePr>
        <p:xfrm>
          <a:off x="565224" y="4302617"/>
          <a:ext cx="6426000" cy="1638000"/>
        </p:xfrm>
        <a:graphic>
          <a:graphicData uri="http://schemas.openxmlformats.org/drawingml/2006/table">
            <a:tbl>
              <a:tblPr firstRow="1" bandRow="1">
                <a:tableStyleId>{073A0DAA-6AF3-43AB-8588-CEC1D06C72B9}</a:tableStyleId>
              </a:tblPr>
              <a:tblGrid>
                <a:gridCol w="6426000">
                  <a:extLst>
                    <a:ext uri="{9D8B030D-6E8A-4147-A177-3AD203B41FA5}">
                      <a16:colId xmlns:a16="http://schemas.microsoft.com/office/drawing/2014/main" val="754760077"/>
                    </a:ext>
                  </a:extLst>
                </a:gridCol>
              </a:tblGrid>
              <a:tr h="327600">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Please let me speak. After the magic spell you cast on me the last time you were here, I send that ring to you.</a:t>
                      </a:r>
                    </a:p>
                  </a:txBody>
                  <a:tcPr>
                    <a:lnL w="12700" cmpd="sng">
                      <a:noFill/>
                    </a:lnL>
                    <a:lnR w="12700" cmpd="sng">
                      <a:noFill/>
                    </a:lnR>
                    <a:lnT w="12700" cmpd="sng">
                      <a:noFill/>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2190448003"/>
                  </a:ext>
                </a:extLst>
              </a:tr>
              <a:tr h="327600">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(Enchantment = magic, Olivia does not know why she did that – love?)</a:t>
                      </a:r>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372033878"/>
                  </a:ext>
                </a:extLst>
              </a:tr>
              <a:tr h="327600">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With that trick I degraded myself, my servant, and you, I am afraid (not ladylike). I must then accept your</a:t>
                      </a:r>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357531582"/>
                  </a:ext>
                </a:extLst>
              </a:tr>
              <a:tr h="327600">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judgement of this act, which you probably condemn for I forced that ring on you through trickery,</a:t>
                      </a:r>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145777526"/>
                  </a:ext>
                </a:extLst>
              </a:tr>
              <a:tr h="327600">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and without your consent. What must you think of me?</a:t>
                      </a:r>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332972152"/>
                  </a:ext>
                </a:extLst>
              </a:tr>
            </a:tbl>
          </a:graphicData>
        </a:graphic>
      </p:graphicFrame>
      <p:graphicFrame>
        <p:nvGraphicFramePr>
          <p:cNvPr id="21" name="Tabelle 22">
            <a:extLst>
              <a:ext uri="{FF2B5EF4-FFF2-40B4-BE49-F238E27FC236}">
                <a16:creationId xmlns:a16="http://schemas.microsoft.com/office/drawing/2014/main" id="{84B4D7C4-B691-90B9-6DAA-3E701D98B124}"/>
              </a:ext>
            </a:extLst>
          </p:cNvPr>
          <p:cNvGraphicFramePr>
            <a:graphicFrameLocks noGrp="1"/>
          </p:cNvGraphicFramePr>
          <p:nvPr>
            <p:extLst>
              <p:ext uri="{D42A27DB-BD31-4B8C-83A1-F6EECF244321}">
                <p14:modId xmlns:p14="http://schemas.microsoft.com/office/powerpoint/2010/main" val="2863501161"/>
              </p:ext>
            </p:extLst>
          </p:nvPr>
        </p:nvGraphicFramePr>
        <p:xfrm>
          <a:off x="565224" y="7867249"/>
          <a:ext cx="6426000" cy="1310400"/>
        </p:xfrm>
        <a:graphic>
          <a:graphicData uri="http://schemas.openxmlformats.org/drawingml/2006/table">
            <a:tbl>
              <a:tblPr firstRow="1" bandRow="1">
                <a:tableStyleId>{5C22544A-7EE6-4342-B048-85BDC9FD1C3A}</a:tableStyleId>
              </a:tblPr>
              <a:tblGrid>
                <a:gridCol w="6426000">
                  <a:extLst>
                    <a:ext uri="{9D8B030D-6E8A-4147-A177-3AD203B41FA5}">
                      <a16:colId xmlns:a16="http://schemas.microsoft.com/office/drawing/2014/main" val="3307833674"/>
                    </a:ext>
                  </a:extLst>
                </a:gridCol>
              </a:tblGrid>
              <a:tr h="327600">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Cesario, I swear by the roses of the spring, by virginity, by honour, by truth, and by everything, that I </a:t>
                      </a:r>
                    </a:p>
                  </a:txBody>
                  <a:tcPr>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4182331649"/>
                  </a:ext>
                </a:extLst>
              </a:tr>
              <a:tr h="327600">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love you. I love you so much that neither my wit nor my reason can hide my passion, despite </a:t>
                      </a:r>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4140632432"/>
                  </a:ext>
                </a:extLst>
              </a:tr>
              <a:tr h="327600">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your pride.</a:t>
                      </a:r>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169285530"/>
                  </a:ext>
                </a:extLst>
              </a:tr>
              <a:tr h="327600">
                <a:tc>
                  <a:txBody>
                    <a:bodyPr/>
                    <a:lstStyle/>
                    <a:p>
                      <a:endParaRPr lang="de-DE" dirty="0"/>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4009998446"/>
                  </a:ext>
                </a:extLst>
              </a:tr>
            </a:tbl>
          </a:graphicData>
        </a:graphic>
      </p:graphicFrame>
      <p:graphicFrame>
        <p:nvGraphicFramePr>
          <p:cNvPr id="23" name="Tabelle 24">
            <a:extLst>
              <a:ext uri="{FF2B5EF4-FFF2-40B4-BE49-F238E27FC236}">
                <a16:creationId xmlns:a16="http://schemas.microsoft.com/office/drawing/2014/main" id="{B7085CC6-630A-5A88-D076-55708DB530C5}"/>
              </a:ext>
            </a:extLst>
          </p:cNvPr>
          <p:cNvGraphicFramePr>
            <a:graphicFrameLocks noGrp="1"/>
          </p:cNvGraphicFramePr>
          <p:nvPr>
            <p:extLst>
              <p:ext uri="{D42A27DB-BD31-4B8C-83A1-F6EECF244321}">
                <p14:modId xmlns:p14="http://schemas.microsoft.com/office/powerpoint/2010/main" val="3084840093"/>
              </p:ext>
            </p:extLst>
          </p:nvPr>
        </p:nvGraphicFramePr>
        <p:xfrm>
          <a:off x="565512" y="6428747"/>
          <a:ext cx="6426000" cy="655200"/>
        </p:xfrm>
        <a:graphic>
          <a:graphicData uri="http://schemas.openxmlformats.org/drawingml/2006/table">
            <a:tbl>
              <a:tblPr firstRow="1" bandRow="1">
                <a:tableStyleId>{5C22544A-7EE6-4342-B048-85BDC9FD1C3A}</a:tableStyleId>
              </a:tblPr>
              <a:tblGrid>
                <a:gridCol w="6426000">
                  <a:extLst>
                    <a:ext uri="{9D8B030D-6E8A-4147-A177-3AD203B41FA5}">
                      <a16:colId xmlns:a16="http://schemas.microsoft.com/office/drawing/2014/main" val="1098871455"/>
                    </a:ext>
                  </a:extLst>
                </a:gridCol>
              </a:tblGrid>
              <a:tr h="327600">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en-GB"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Stay, please and tell me what you really think of me (Olivia does not want to accept the rejection of </a:t>
                      </a:r>
                    </a:p>
                  </a:txBody>
                  <a:tcPr>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1815781133"/>
                  </a:ext>
                </a:extLst>
              </a:tr>
              <a:tr h="327600">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0" lang="de-DE"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Viola-</a:t>
                      </a:r>
                      <a:r>
                        <a:rPr kumimoji="0" lang="de-DE" sz="1100" b="0" i="0" u="none" strike="noStrike" kern="1200" cap="none" spc="0" normalizeH="0" baseline="0" noProof="0" dirty="0" err="1">
                          <a:ln>
                            <a:noFill/>
                          </a:ln>
                          <a:solidFill>
                            <a:prstClr val="black">
                              <a:lumMod val="50000"/>
                              <a:lumOff val="50000"/>
                            </a:prstClr>
                          </a:solidFill>
                          <a:effectLst/>
                          <a:uLnTx/>
                          <a:uFillTx/>
                          <a:latin typeface="+mn-lt"/>
                          <a:ea typeface="+mn-ea"/>
                          <a:cs typeface="+mn-cs"/>
                        </a:rPr>
                        <a:t>Cesario</a:t>
                      </a:r>
                      <a:r>
                        <a:rPr kumimoji="0" lang="de-DE" sz="1100" b="0" i="0" u="none" strike="noStrike" kern="1200" cap="none" spc="0" normalizeH="0" baseline="0" noProof="0" dirty="0">
                          <a:ln>
                            <a:noFill/>
                          </a:ln>
                          <a:solidFill>
                            <a:prstClr val="black">
                              <a:lumMod val="50000"/>
                              <a:lumOff val="50000"/>
                            </a:prstClr>
                          </a:solidFill>
                          <a:effectLst/>
                          <a:uLnTx/>
                          <a:uFillTx/>
                          <a:latin typeface="+mn-lt"/>
                          <a:ea typeface="+mn-ea"/>
                          <a:cs typeface="+mn-cs"/>
                        </a:rPr>
                        <a:t>).</a:t>
                      </a:r>
                    </a:p>
                  </a:txBody>
                  <a:tcP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947122203"/>
                  </a:ext>
                </a:extLst>
              </a:tr>
            </a:tbl>
          </a:graphicData>
        </a:graphic>
      </p:graphicFrame>
      <p:sp>
        <p:nvSpPr>
          <p:cNvPr id="5" name="Textfeld 4">
            <a:extLst>
              <a:ext uri="{FF2B5EF4-FFF2-40B4-BE49-F238E27FC236}">
                <a16:creationId xmlns:a16="http://schemas.microsoft.com/office/drawing/2014/main" id="{5FA87152-DC36-E170-1B29-7D5271F61CBE}"/>
              </a:ext>
            </a:extLst>
          </p:cNvPr>
          <p:cNvSpPr txBox="1"/>
          <p:nvPr/>
        </p:nvSpPr>
        <p:spPr>
          <a:xfrm>
            <a:off x="566366" y="9218363"/>
            <a:ext cx="6425712" cy="1461939"/>
          </a:xfrm>
          <a:prstGeom prst="rect">
            <a:avLst/>
          </a:prstGeom>
          <a:noFill/>
        </p:spPr>
        <p:txBody>
          <a:bodyPr wrap="square" rtlCol="0">
            <a:spAutoFit/>
          </a:bodyPr>
          <a:lstStyle/>
          <a:p>
            <a:r>
              <a:rPr lang="en-GB" sz="1200" u="sng" dirty="0"/>
              <a:t>Vocabulary</a:t>
            </a:r>
          </a:p>
          <a:p>
            <a:pPr algn="just"/>
            <a:r>
              <a:rPr lang="en-GB" sz="1200" b="1" dirty="0"/>
              <a:t>to undertake … suit: </a:t>
            </a:r>
            <a:r>
              <a:rPr lang="en-GB" sz="1200" dirty="0"/>
              <a:t>to</a:t>
            </a:r>
            <a:r>
              <a:rPr lang="en-GB" sz="1200" i="1" dirty="0"/>
              <a:t> </a:t>
            </a:r>
            <a:r>
              <a:rPr lang="en-GB" sz="1200" dirty="0"/>
              <a:t>take up another cause, try another way –  </a:t>
            </a:r>
            <a:r>
              <a:rPr lang="en-GB" sz="1200" b="1" dirty="0"/>
              <a:t>to solicit: </a:t>
            </a:r>
            <a:r>
              <a:rPr lang="en-GB" sz="1200" dirty="0"/>
              <a:t>to plead for</a:t>
            </a:r>
          </a:p>
          <a:p>
            <a:pPr algn="just"/>
            <a:r>
              <a:rPr lang="en-GB" sz="1200" b="1" dirty="0"/>
              <a:t>enchantment:</a:t>
            </a:r>
            <a:r>
              <a:rPr lang="en-GB" sz="1200" dirty="0"/>
              <a:t> bewitchment (causing Olivia to love Viola-Cesario) – </a:t>
            </a:r>
            <a:r>
              <a:rPr lang="en-GB" sz="1200" b="1" dirty="0"/>
              <a:t>in chase of you:</a:t>
            </a:r>
            <a:r>
              <a:rPr lang="en-GB" sz="1200" i="1" dirty="0"/>
              <a:t> </a:t>
            </a:r>
            <a:r>
              <a:rPr lang="en-GB" sz="1200" dirty="0"/>
              <a:t>after you</a:t>
            </a:r>
          </a:p>
          <a:p>
            <a:pPr algn="just">
              <a:spcAft>
                <a:spcPts val="600"/>
              </a:spcAft>
            </a:pPr>
            <a:r>
              <a:rPr lang="en-GB" sz="1200" b="1" dirty="0"/>
              <a:t>I fear me:</a:t>
            </a:r>
            <a:r>
              <a:rPr lang="en-GB" sz="1200" i="1" dirty="0"/>
              <a:t> </a:t>
            </a:r>
            <a:r>
              <a:rPr lang="en-GB" sz="1200" dirty="0"/>
              <a:t>I am afraid – </a:t>
            </a:r>
            <a:r>
              <a:rPr lang="en-GB" sz="1200" b="1" dirty="0"/>
              <a:t>hard construction:</a:t>
            </a:r>
            <a:r>
              <a:rPr lang="en-GB" sz="1200" i="1" dirty="0"/>
              <a:t> </a:t>
            </a:r>
            <a:r>
              <a:rPr lang="en-GB" sz="1200" dirty="0"/>
              <a:t>harsh judgement – </a:t>
            </a:r>
            <a:r>
              <a:rPr lang="en-GB" sz="1200" b="1" dirty="0"/>
              <a:t>shameful cunning:</a:t>
            </a:r>
            <a:r>
              <a:rPr lang="en-GB" sz="1200" i="1" dirty="0"/>
              <a:t> </a:t>
            </a:r>
            <a:r>
              <a:rPr lang="en-GB" sz="1200" dirty="0"/>
              <a:t>a trick (that does not present Olivia well) – </a:t>
            </a:r>
            <a:r>
              <a:rPr lang="en-GB" sz="1200" b="1" dirty="0"/>
              <a:t>maugre: </a:t>
            </a:r>
            <a:r>
              <a:rPr lang="en-GB" sz="1200" dirty="0"/>
              <a:t>in spite of</a:t>
            </a:r>
            <a:endParaRPr lang="en-GB" sz="1000" dirty="0"/>
          </a:p>
          <a:p>
            <a:r>
              <a:rPr lang="en-GB" sz="800" dirty="0"/>
              <a:t>(source for annotations: Shakespeare, William: </a:t>
            </a:r>
            <a:r>
              <a:rPr lang="en-GB" sz="800" i="1" dirty="0"/>
              <a:t>Twelfth Night </a:t>
            </a:r>
            <a:r>
              <a:rPr lang="en-GB" sz="800" dirty="0"/>
              <a:t>(Cambridge School Shakespeare, edited by Anthony Partington and Richard Spencer). Cambridge: Cambridge University Press, 2014.) </a:t>
            </a:r>
          </a:p>
          <a:p>
            <a:endParaRPr lang="en-GB" sz="800" i="1" u="sng" dirty="0">
              <a:highlight>
                <a:srgbClr val="FFFF00"/>
              </a:highlight>
            </a:endParaRPr>
          </a:p>
        </p:txBody>
      </p:sp>
      <p:pic>
        <p:nvPicPr>
          <p:cNvPr id="6" name="Grafik 5" descr="Ein Bild, das Symbol, Screenshot, Billardkugel enthält.&#10;&#10;Automatisch generierte Beschreibung">
            <a:extLst>
              <a:ext uri="{FF2B5EF4-FFF2-40B4-BE49-F238E27FC236}">
                <a16:creationId xmlns:a16="http://schemas.microsoft.com/office/drawing/2014/main" id="{76741310-146D-F547-0EEF-20E178B87438}"/>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rot="16200000">
            <a:off x="-181778" y="9987611"/>
            <a:ext cx="886460" cy="304800"/>
          </a:xfrm>
          <a:prstGeom prst="rect">
            <a:avLst/>
          </a:prstGeom>
        </p:spPr>
      </p:pic>
      <p:sp>
        <p:nvSpPr>
          <p:cNvPr id="8" name="Textfeld 2">
            <a:extLst>
              <a:ext uri="{FF2B5EF4-FFF2-40B4-BE49-F238E27FC236}">
                <a16:creationId xmlns:a16="http://schemas.microsoft.com/office/drawing/2014/main" id="{A7C7DE8F-A090-AF96-9CC4-8AE690FCF066}"/>
              </a:ext>
            </a:extLst>
          </p:cNvPr>
          <p:cNvSpPr txBox="1"/>
          <p:nvPr/>
        </p:nvSpPr>
        <p:spPr>
          <a:xfrm rot="16200000">
            <a:off x="-1079441" y="8064421"/>
            <a:ext cx="2820852" cy="443865"/>
          </a:xfrm>
          <a:prstGeom prst="rect">
            <a:avLst/>
          </a:prstGeom>
          <a:solidFill>
            <a:schemeClr val="lt1"/>
          </a:solid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just">
              <a:lnSpc>
                <a:spcPct val="115000"/>
              </a:lnSpc>
              <a:spcAft>
                <a:spcPts val="1000"/>
              </a:spcAft>
            </a:pPr>
            <a:r>
              <a:rPr lang="en-US" sz="600" kern="100" dirty="0">
                <a:effectLst/>
                <a:latin typeface="Arial" panose="020B0604020202020204" pitchFamily="34" charset="0"/>
                <a:ea typeface="Calibri" panose="020F0502020204030204" pitchFamily="34" charset="0"/>
                <a:cs typeface="Times New Roman" panose="02020603050405020304" pitchFamily="18" charset="0"/>
              </a:rPr>
              <a:t>Except where otherwise noted, this material by</a:t>
            </a:r>
            <a:r>
              <a:rPr lang="en-US" sz="600" b="1" kern="100" dirty="0">
                <a:effectLst/>
                <a:latin typeface="Arial" panose="020B0604020202020204" pitchFamily="34" charset="0"/>
                <a:ea typeface="Calibri" panose="020F0502020204030204" pitchFamily="34" charset="0"/>
                <a:cs typeface="Times New Roman" panose="02020603050405020304" pitchFamily="18" charset="0"/>
              </a:rPr>
              <a:t> </a:t>
            </a:r>
            <a:r>
              <a:rPr lang="en-US" sz="600" b="1" kern="100" dirty="0" err="1">
                <a:effectLst/>
                <a:latin typeface="Arial" panose="020B0604020202020204" pitchFamily="34" charset="0"/>
                <a:ea typeface="Calibri" panose="020F0502020204030204" pitchFamily="34" charset="0"/>
                <a:cs typeface="Times New Roman" panose="02020603050405020304" pitchFamily="18" charset="0"/>
              </a:rPr>
              <a:t>Jarrik</a:t>
            </a:r>
            <a:r>
              <a:rPr lang="en-US" sz="600" b="1" kern="100" dirty="0">
                <a:effectLst/>
                <a:latin typeface="Arial" panose="020B0604020202020204" pitchFamily="34" charset="0"/>
                <a:ea typeface="Calibri" panose="020F0502020204030204" pitchFamily="34" charset="0"/>
                <a:cs typeface="Times New Roman" panose="02020603050405020304" pitchFamily="18" charset="0"/>
              </a:rPr>
              <a:t> Thiessen </a:t>
            </a:r>
            <a:r>
              <a:rPr lang="en-US" sz="600" kern="100" dirty="0">
                <a:effectLst/>
                <a:latin typeface="Arial" panose="020B0604020202020204" pitchFamily="34" charset="0"/>
                <a:ea typeface="Calibri" panose="020F0502020204030204" pitchFamily="34" charset="0"/>
                <a:cs typeface="Times New Roman" panose="02020603050405020304" pitchFamily="18" charset="0"/>
              </a:rPr>
              <a:t>is licensed under a Creative Commons Attribution 4.0 International license (CC-BY).</a:t>
            </a:r>
            <a:endParaRPr lang="de-DE" sz="1000" kern="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95412171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56EFCFE-8517-2713-CAC0-4A89FFEE2B6F}"/>
              </a:ext>
            </a:extLst>
          </p:cNvPr>
          <p:cNvSpPr>
            <a:spLocks noGrp="1"/>
          </p:cNvSpPr>
          <p:nvPr>
            <p:ph type="ctrTitle"/>
          </p:nvPr>
        </p:nvSpPr>
        <p:spPr>
          <a:xfrm>
            <a:off x="566975" y="372533"/>
            <a:ext cx="6425724" cy="372534"/>
          </a:xfrm>
        </p:spPr>
        <p:txBody>
          <a:bodyPr>
            <a:normAutofit/>
          </a:bodyPr>
          <a:lstStyle/>
          <a:p>
            <a:pPr algn="l">
              <a:lnSpc>
                <a:spcPct val="100000"/>
              </a:lnSpc>
            </a:pPr>
            <a:r>
              <a:rPr lang="en-GB" sz="1800" b="1" dirty="0"/>
              <a:t>WS 11: Gender Roles – Shakespeare‘s </a:t>
            </a:r>
            <a:r>
              <a:rPr lang="en-GB" sz="1800" b="1" i="1" dirty="0"/>
              <a:t>Twelfth Night</a:t>
            </a:r>
          </a:p>
        </p:txBody>
      </p:sp>
      <p:sp>
        <p:nvSpPr>
          <p:cNvPr id="5" name="Textfeld 4">
            <a:extLst>
              <a:ext uri="{FF2B5EF4-FFF2-40B4-BE49-F238E27FC236}">
                <a16:creationId xmlns:a16="http://schemas.microsoft.com/office/drawing/2014/main" id="{1369D1A9-F21B-239D-B870-57DAB3ED12E6}"/>
              </a:ext>
            </a:extLst>
          </p:cNvPr>
          <p:cNvSpPr txBox="1"/>
          <p:nvPr/>
        </p:nvSpPr>
        <p:spPr>
          <a:xfrm>
            <a:off x="566973" y="834495"/>
            <a:ext cx="6425724" cy="892552"/>
          </a:xfrm>
          <a:prstGeom prst="rect">
            <a:avLst/>
          </a:prstGeom>
          <a:noFill/>
        </p:spPr>
        <p:txBody>
          <a:bodyPr wrap="square" rtlCol="0">
            <a:spAutoFit/>
          </a:bodyPr>
          <a:lstStyle/>
          <a:p>
            <a:pPr algn="just"/>
            <a:r>
              <a:rPr kumimoji="0" lang="en-US" sz="1300" b="1" i="0" u="none" strike="noStrike" kern="1200" cap="none" spc="0" normalizeH="0" baseline="0" noProof="0" dirty="0">
                <a:ln>
                  <a:noFill/>
                </a:ln>
                <a:solidFill>
                  <a:prstClr val="black"/>
                </a:solidFill>
                <a:effectLst/>
                <a:uLnTx/>
                <a:uFillTx/>
                <a:latin typeface="Calibri" panose="020F0502020204030204"/>
                <a:ea typeface="+mn-ea"/>
                <a:cs typeface="+mn-cs"/>
              </a:rPr>
              <a:t>2) </a:t>
            </a:r>
            <a:r>
              <a:rPr kumimoji="0" lang="en-US" sz="1300" b="0" i="0" u="none" strike="noStrike" kern="1200" cap="none" spc="0" normalizeH="0" baseline="0" noProof="0" dirty="0">
                <a:ln>
                  <a:noFill/>
                </a:ln>
                <a:solidFill>
                  <a:prstClr val="black"/>
                </a:solidFill>
                <a:effectLst/>
                <a:uLnTx/>
                <a:uFillTx/>
                <a:latin typeface="Calibri" panose="020F0502020204030204"/>
                <a:ea typeface="+mn-ea"/>
                <a:cs typeface="+mn-cs"/>
              </a:rPr>
              <a:t>Read the text below and underline/highlight important information about the role of women. Examine your present knowledge of Olivia in the light of the information given by the text. List typical and atypical character traits of Olivia in her role of a noble woman. Make use of your rephrased quotes in task 1.</a:t>
            </a:r>
            <a:endParaRPr lang="en-GB" sz="1300" dirty="0"/>
          </a:p>
        </p:txBody>
      </p:sp>
      <p:sp>
        <p:nvSpPr>
          <p:cNvPr id="9" name="Textfeld 8">
            <a:extLst>
              <a:ext uri="{FF2B5EF4-FFF2-40B4-BE49-F238E27FC236}">
                <a16:creationId xmlns:a16="http://schemas.microsoft.com/office/drawing/2014/main" id="{993D9A28-A967-648C-0A63-227F783E24F0}"/>
              </a:ext>
            </a:extLst>
          </p:cNvPr>
          <p:cNvSpPr txBox="1"/>
          <p:nvPr/>
        </p:nvSpPr>
        <p:spPr>
          <a:xfrm>
            <a:off x="566973" y="5345906"/>
            <a:ext cx="6425724" cy="4878259"/>
          </a:xfrm>
          <a:prstGeom prst="rect">
            <a:avLst/>
          </a:prstGeom>
          <a:noFill/>
        </p:spPr>
        <p:txBody>
          <a:bodyPr wrap="square" rtlCol="0">
            <a:spAutoFit/>
          </a:bodyPr>
          <a:lstStyle/>
          <a:p>
            <a:pPr marL="0" marR="0" lvl="0" indent="0" algn="just" defTabSz="457200" rtl="0" eaLnBrk="1" fontAlgn="auto" latinLnBrk="0" hangingPunct="1">
              <a:lnSpc>
                <a:spcPct val="100000"/>
              </a:lnSpc>
              <a:spcBef>
                <a:spcPts val="0"/>
              </a:spcBef>
              <a:spcAft>
                <a:spcPts val="0"/>
              </a:spcAft>
              <a:buClrTx/>
              <a:buSzTx/>
              <a:buFontTx/>
              <a:buNone/>
              <a:tabLst/>
              <a:defRPr/>
            </a:pPr>
            <a:r>
              <a:rPr lang="en-GB" sz="1300" b="1" dirty="0"/>
              <a:t>3) </a:t>
            </a:r>
            <a:r>
              <a:rPr kumimoji="0" lang="en-GB" sz="1300" b="0" i="0" u="none" strike="noStrike" kern="1200" cap="none" spc="0" normalizeH="0" baseline="0" noProof="0" dirty="0">
                <a:ln>
                  <a:noFill/>
                </a:ln>
                <a:solidFill>
                  <a:prstClr val="black"/>
                </a:solidFill>
                <a:effectLst/>
                <a:uLnTx/>
                <a:uFillTx/>
                <a:latin typeface="Calibri" panose="020F0502020204030204"/>
                <a:ea typeface="+mn-ea"/>
                <a:cs typeface="+mn-cs"/>
              </a:rPr>
              <a:t>Make use of the info boxes above and form three groups. Each group is expert on either A, B or C. Discuss the provided questions. Take notes to present your findings later:</a:t>
            </a:r>
            <a:endParaRPr lang="en-GB" sz="1300" dirty="0"/>
          </a:p>
          <a:p>
            <a:endParaRPr lang="en-GB" sz="1300" dirty="0"/>
          </a:p>
          <a:p>
            <a:pPr algn="just"/>
            <a:r>
              <a:rPr lang="en-GB" sz="1200" b="1" dirty="0"/>
              <a:t>A. </a:t>
            </a:r>
            <a:r>
              <a:rPr lang="en-GB" sz="1200" dirty="0"/>
              <a:t>Which expressions of ‘proper’ femininity and masculinity exist (appearance, clothing, how someone moves) in different spaces? Where can such images be found (film, advertising, text books, music videos etc.)? Where are there breaks and irritations to concepts of femininity and masculinity?</a:t>
            </a:r>
          </a:p>
          <a:p>
            <a:r>
              <a:rPr lang="en-GB" sz="1100" dirty="0">
                <a:solidFill>
                  <a:schemeClr val="tx1">
                    <a:lumMod val="50000"/>
                    <a:lumOff val="50000"/>
                  </a:schemeClr>
                </a:solidFill>
              </a:rPr>
              <a:t>Expressions: clothing – suits vs dresses, moving – e.g. models doing a fashion walk (male/ female)</a:t>
            </a:r>
          </a:p>
          <a:p>
            <a:r>
              <a:rPr lang="en-GB" sz="1100" dirty="0">
                <a:solidFill>
                  <a:schemeClr val="tx1">
                    <a:lumMod val="50000"/>
                    <a:lumOff val="50000"/>
                  </a:schemeClr>
                </a:solidFill>
              </a:rPr>
              <a:t>Spaces: advertisement – beer vs beauty products, film – action vs romance, music videos – rap vs pop (or other genres such as Metal/Rock/Indie)</a:t>
            </a:r>
          </a:p>
          <a:p>
            <a:pPr>
              <a:spcAft>
                <a:spcPts val="600"/>
              </a:spcAft>
            </a:pPr>
            <a:r>
              <a:rPr lang="en-GB" sz="1100" dirty="0">
                <a:solidFill>
                  <a:schemeClr val="tx1">
                    <a:lumMod val="50000"/>
                    <a:lumOff val="50000"/>
                  </a:schemeClr>
                </a:solidFill>
              </a:rPr>
              <a:t>Breaks and Irritations: unisex style, genderqueer spaces, movies, different cultures?</a:t>
            </a:r>
          </a:p>
          <a:p>
            <a:pPr>
              <a:spcAft>
                <a:spcPts val="600"/>
              </a:spcAft>
            </a:pPr>
            <a:endParaRPr lang="en-GB" sz="1100" dirty="0">
              <a:solidFill>
                <a:schemeClr val="tx1">
                  <a:lumMod val="50000"/>
                  <a:lumOff val="50000"/>
                </a:schemeClr>
              </a:solidFill>
            </a:endParaRPr>
          </a:p>
          <a:p>
            <a:pPr algn="just"/>
            <a:r>
              <a:rPr lang="en-GB" sz="1200" b="1" dirty="0"/>
              <a:t>B. </a:t>
            </a:r>
            <a:r>
              <a:rPr lang="en-US" sz="1200" dirty="0"/>
              <a:t>Which norms are conveyed in gender images (key question: how can men and women behave ‘correctly’)? To what extent do these norms limit people's possibilities (</a:t>
            </a:r>
            <a:r>
              <a:rPr kumimoji="0" lang="en-US" sz="1200" b="0" i="0" u="none" strike="noStrike" kern="1200" cap="none" spc="0" normalizeH="0" baseline="0" noProof="0" dirty="0">
                <a:ln>
                  <a:noFill/>
                </a:ln>
                <a:solidFill>
                  <a:prstClr val="black"/>
                </a:solidFill>
                <a:effectLst/>
                <a:uLnTx/>
                <a:uFillTx/>
                <a:latin typeface="Calibri" panose="020F0502020204030204"/>
                <a:ea typeface="+mn-ea"/>
                <a:cs typeface="+mn-cs"/>
              </a:rPr>
              <a:t>perhaps also: how do these norms empower individuals</a:t>
            </a:r>
            <a:r>
              <a:rPr lang="en-US" sz="1200" dirty="0"/>
              <a:t>)?</a:t>
            </a:r>
          </a:p>
          <a:p>
            <a:r>
              <a:rPr lang="en-GB" sz="1100" dirty="0">
                <a:solidFill>
                  <a:schemeClr val="tx1">
                    <a:lumMod val="50000"/>
                    <a:lumOff val="50000"/>
                  </a:schemeClr>
                </a:solidFill>
              </a:rPr>
              <a:t>Behaviour – men as aggressive vs women as submissive (stereotypes), norms such as in dating life: men has to pay for dinner, give the woman his jacket when she is cold, has to protect a woman, men are more competent than women (stereotypes!)</a:t>
            </a:r>
          </a:p>
          <a:p>
            <a:pPr>
              <a:spcAft>
                <a:spcPts val="600"/>
              </a:spcAft>
            </a:pPr>
            <a:r>
              <a:rPr lang="en-GB" sz="1100" dirty="0">
                <a:solidFill>
                  <a:schemeClr val="tx1">
                    <a:lumMod val="50000"/>
                    <a:lumOff val="50000"/>
                  </a:schemeClr>
                </a:solidFill>
              </a:rPr>
              <a:t>Gender pay gap, beauty standards for women/men, etc.</a:t>
            </a:r>
          </a:p>
          <a:p>
            <a:pPr>
              <a:spcAft>
                <a:spcPts val="600"/>
              </a:spcAft>
            </a:pPr>
            <a:endParaRPr lang="en-GB" sz="1100" dirty="0">
              <a:solidFill>
                <a:schemeClr val="tx1">
                  <a:lumMod val="50000"/>
                  <a:lumOff val="50000"/>
                </a:schemeClr>
              </a:solidFill>
            </a:endParaRPr>
          </a:p>
          <a:p>
            <a:pPr algn="just"/>
            <a:r>
              <a:rPr lang="en-US" sz="1200" b="1" dirty="0"/>
              <a:t>C. </a:t>
            </a:r>
            <a:r>
              <a:rPr lang="en-US" sz="1200" dirty="0"/>
              <a:t>Where can one find processes of change in traditional gender images? What strategies exist to question such structures (for example in a playful/activist way, in theater, in queer interventions, etc.)?</a:t>
            </a:r>
          </a:p>
          <a:p>
            <a:r>
              <a:rPr lang="en-GB" sz="1100" dirty="0">
                <a:solidFill>
                  <a:schemeClr val="tx1">
                    <a:lumMod val="50000"/>
                    <a:lumOff val="50000"/>
                  </a:schemeClr>
                </a:solidFill>
              </a:rPr>
              <a:t>Processes of change – more inclusive society in Europe, clothing and styling (show pictures of modern artists such as Harry Styles), changes in the music and entertainment industry (#metoo)</a:t>
            </a:r>
          </a:p>
        </p:txBody>
      </p:sp>
      <p:sp>
        <p:nvSpPr>
          <p:cNvPr id="8" name="Textfeld 7">
            <a:extLst>
              <a:ext uri="{FF2B5EF4-FFF2-40B4-BE49-F238E27FC236}">
                <a16:creationId xmlns:a16="http://schemas.microsoft.com/office/drawing/2014/main" id="{A09ED598-0D78-C47A-4FD1-9E08B34E8356}"/>
              </a:ext>
            </a:extLst>
          </p:cNvPr>
          <p:cNvSpPr txBox="1"/>
          <p:nvPr/>
        </p:nvSpPr>
        <p:spPr>
          <a:xfrm>
            <a:off x="566973" y="1816475"/>
            <a:ext cx="6425724" cy="3308598"/>
          </a:xfrm>
          <a:prstGeom prst="rect">
            <a:avLst/>
          </a:prstGeom>
          <a:noFill/>
        </p:spPr>
        <p:txBody>
          <a:bodyPr wrap="square" rtlCol="0">
            <a:spAutoFit/>
          </a:bodyPr>
          <a:lstStyle/>
          <a:p>
            <a:r>
              <a:rPr lang="en-GB" sz="1100" dirty="0">
                <a:solidFill>
                  <a:schemeClr val="tx1">
                    <a:lumMod val="50000"/>
                    <a:lumOff val="50000"/>
                  </a:schemeClr>
                </a:solidFill>
              </a:rPr>
              <a:t>- Olivia as an ‘untypical’ representation of a woman in Elizabethan society, a strong female character</a:t>
            </a:r>
          </a:p>
          <a:p>
            <a:r>
              <a:rPr lang="en-GB" sz="1100" dirty="0">
                <a:solidFill>
                  <a:schemeClr val="tx1">
                    <a:lumMod val="50000"/>
                    <a:lumOff val="50000"/>
                  </a:schemeClr>
                </a:solidFill>
              </a:rPr>
              <a:t>- Own knowledge of Olivia’s character in the play:</a:t>
            </a:r>
          </a:p>
          <a:p>
            <a:pPr marL="171450" indent="-171450">
              <a:buFont typeface="Arial" panose="020B0604020202020204" pitchFamily="34" charset="0"/>
              <a:buChar char="•"/>
            </a:pPr>
            <a:r>
              <a:rPr lang="en-GB" sz="1100" dirty="0">
                <a:solidFill>
                  <a:schemeClr val="tx1">
                    <a:lumMod val="50000"/>
                    <a:lumOff val="50000"/>
                  </a:schemeClr>
                </a:solidFill>
              </a:rPr>
              <a:t>Marital status (no husband)</a:t>
            </a:r>
          </a:p>
          <a:p>
            <a:pPr marL="171450" indent="-171450">
              <a:buFont typeface="Arial" panose="020B0604020202020204" pitchFamily="34" charset="0"/>
              <a:buChar char="•"/>
            </a:pPr>
            <a:r>
              <a:rPr lang="en-GB" sz="1100" dirty="0">
                <a:solidFill>
                  <a:schemeClr val="tx1">
                    <a:lumMod val="50000"/>
                    <a:lumOff val="50000"/>
                  </a:schemeClr>
                </a:solidFill>
              </a:rPr>
              <a:t>No dependence on male figures (brother has died)</a:t>
            </a:r>
          </a:p>
          <a:p>
            <a:pPr marL="171450" indent="-171450">
              <a:buFont typeface="Arial" panose="020B0604020202020204" pitchFamily="34" charset="0"/>
              <a:buChar char="•"/>
            </a:pPr>
            <a:r>
              <a:rPr lang="en-GB" sz="1100" dirty="0">
                <a:solidFill>
                  <a:schemeClr val="tx1">
                    <a:lumMod val="50000"/>
                    <a:lumOff val="50000"/>
                  </a:schemeClr>
                </a:solidFill>
              </a:rPr>
              <a:t>She runs her own estate/household which she probably inhibited from her brother</a:t>
            </a:r>
          </a:p>
          <a:p>
            <a:pPr marL="171450" indent="-171450">
              <a:buFont typeface="Arial" panose="020B0604020202020204" pitchFamily="34" charset="0"/>
              <a:buChar char="•"/>
            </a:pPr>
            <a:r>
              <a:rPr lang="en-GB" sz="1100" dirty="0">
                <a:solidFill>
                  <a:schemeClr val="tx1">
                    <a:lumMod val="50000"/>
                    <a:lumOff val="50000"/>
                  </a:schemeClr>
                </a:solidFill>
              </a:rPr>
              <a:t>Veil to not have a man for seven years (perhaps a convenient excuse to dismiss unwanted attention of Duke Orsino)</a:t>
            </a:r>
          </a:p>
          <a:p>
            <a:r>
              <a:rPr lang="en-GB" sz="1100" dirty="0">
                <a:solidFill>
                  <a:schemeClr val="tx1">
                    <a:lumMod val="50000"/>
                    <a:lumOff val="50000"/>
                  </a:schemeClr>
                </a:solidFill>
              </a:rPr>
              <a:t>- behaviour that is expected of Elizabethan women:</a:t>
            </a:r>
          </a:p>
          <a:p>
            <a:pPr marL="171450" indent="-171450">
              <a:buFont typeface="Arial" panose="020B0604020202020204" pitchFamily="34" charset="0"/>
              <a:buChar char="•"/>
            </a:pPr>
            <a:r>
              <a:rPr lang="en-GB" sz="1100" dirty="0">
                <a:solidFill>
                  <a:schemeClr val="tx1">
                    <a:lumMod val="50000"/>
                    <a:lumOff val="50000"/>
                  </a:schemeClr>
                </a:solidFill>
              </a:rPr>
              <a:t>regal, look down at people, keep the family lines pure, not marry beneath her class, follow rules concerning dress and appearance</a:t>
            </a:r>
          </a:p>
          <a:p>
            <a:pPr marL="171450" indent="-171450">
              <a:buFont typeface="Arial" panose="020B0604020202020204" pitchFamily="34" charset="0"/>
              <a:buChar char="•"/>
            </a:pPr>
            <a:r>
              <a:rPr lang="en-GB" sz="1100" dirty="0">
                <a:solidFill>
                  <a:schemeClr val="tx1">
                    <a:lumMod val="50000"/>
                    <a:lumOff val="50000"/>
                  </a:schemeClr>
                </a:solidFill>
              </a:rPr>
              <a:t>chaste, obedient to males, silent, must marry so as not to be a burden on the family, marriage partner usually chosen for her by male relatives, not allowed to make huge decisions, </a:t>
            </a:r>
            <a:r>
              <a:rPr lang="en-GB" sz="1100" u="sng" dirty="0">
                <a:solidFill>
                  <a:schemeClr val="tx1">
                    <a:lumMod val="50000"/>
                    <a:lumOff val="50000"/>
                  </a:schemeClr>
                </a:solidFill>
              </a:rPr>
              <a:t>must not be too outspoken</a:t>
            </a:r>
          </a:p>
          <a:p>
            <a:r>
              <a:rPr lang="en-GB" sz="1100" dirty="0">
                <a:solidFill>
                  <a:schemeClr val="tx1">
                    <a:lumMod val="50000"/>
                    <a:lumOff val="50000"/>
                  </a:schemeClr>
                </a:solidFill>
              </a:rPr>
              <a:t>- The last point is especially important, as she displays sexually aggressive behaviour towards Viola-Cesario in the dialogue (see rephrases).</a:t>
            </a:r>
          </a:p>
          <a:p>
            <a:r>
              <a:rPr lang="en-GB" sz="1100" dirty="0">
                <a:solidFill>
                  <a:schemeClr val="tx1">
                    <a:lumMod val="50000"/>
                    <a:lumOff val="50000"/>
                  </a:schemeClr>
                </a:solidFill>
              </a:rPr>
              <a:t>- Even after the rejection of Viola-Cesario (CSS, III, </a:t>
            </a:r>
            <a:r>
              <a:rPr lang="en-GB" sz="1100" dirty="0" err="1">
                <a:solidFill>
                  <a:schemeClr val="tx1">
                    <a:lumMod val="50000"/>
                    <a:lumOff val="50000"/>
                  </a:schemeClr>
                </a:solidFill>
              </a:rPr>
              <a:t>i</a:t>
            </a:r>
            <a:r>
              <a:rPr lang="en-GB" sz="1100" dirty="0">
                <a:solidFill>
                  <a:schemeClr val="tx1">
                    <a:lumMod val="50000"/>
                    <a:lumOff val="50000"/>
                  </a:schemeClr>
                </a:solidFill>
              </a:rPr>
              <a:t>, l. 109) she continues to pursue him which is not ladylike, also she herself mentions the ring she sent after him and struggles with her inappropriate behaviour.</a:t>
            </a:r>
          </a:p>
          <a:p>
            <a:r>
              <a:rPr lang="en-GB" sz="1100" dirty="0">
                <a:solidFill>
                  <a:schemeClr val="tx1">
                    <a:lumMod val="50000"/>
                    <a:lumOff val="50000"/>
                  </a:schemeClr>
                </a:solidFill>
              </a:rPr>
              <a:t>- The students can also refer to the quote ‘I am not what I am’ – possibility to compare Olivia and Viola in how they differ from traditional women’s roles (Olivia: acts in conflict with her class expectations; Viola: changes class to gain more freedom, struggles to fill out the male role at times)</a:t>
            </a:r>
          </a:p>
        </p:txBody>
      </p:sp>
      <p:pic>
        <p:nvPicPr>
          <p:cNvPr id="3" name="Grafik 2" descr="Ein Bild, das Symbol, Screenshot, Billardkugel enthält.&#10;&#10;Automatisch generierte Beschreibung">
            <a:extLst>
              <a:ext uri="{FF2B5EF4-FFF2-40B4-BE49-F238E27FC236}">
                <a16:creationId xmlns:a16="http://schemas.microsoft.com/office/drawing/2014/main" id="{0F1A421D-7965-5B73-C9A3-DB9EB217E20C}"/>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rot="16200000">
            <a:off x="-181778" y="9987611"/>
            <a:ext cx="886460" cy="304800"/>
          </a:xfrm>
          <a:prstGeom prst="rect">
            <a:avLst/>
          </a:prstGeom>
        </p:spPr>
      </p:pic>
      <p:sp>
        <p:nvSpPr>
          <p:cNvPr id="4" name="Textfeld 2">
            <a:extLst>
              <a:ext uri="{FF2B5EF4-FFF2-40B4-BE49-F238E27FC236}">
                <a16:creationId xmlns:a16="http://schemas.microsoft.com/office/drawing/2014/main" id="{3F731A12-14AD-5520-3B1A-41C7EF017E6E}"/>
              </a:ext>
            </a:extLst>
          </p:cNvPr>
          <p:cNvSpPr txBox="1"/>
          <p:nvPr/>
        </p:nvSpPr>
        <p:spPr>
          <a:xfrm rot="16200000">
            <a:off x="-1079441" y="8064421"/>
            <a:ext cx="2820852" cy="443865"/>
          </a:xfrm>
          <a:prstGeom prst="rect">
            <a:avLst/>
          </a:prstGeom>
          <a:solidFill>
            <a:schemeClr val="lt1"/>
          </a:solid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just">
              <a:lnSpc>
                <a:spcPct val="115000"/>
              </a:lnSpc>
              <a:spcAft>
                <a:spcPts val="1000"/>
              </a:spcAft>
            </a:pPr>
            <a:r>
              <a:rPr lang="en-US" sz="600" kern="100" dirty="0">
                <a:effectLst/>
                <a:latin typeface="Arial" panose="020B0604020202020204" pitchFamily="34" charset="0"/>
                <a:ea typeface="Calibri" panose="020F0502020204030204" pitchFamily="34" charset="0"/>
                <a:cs typeface="Times New Roman" panose="02020603050405020304" pitchFamily="18" charset="0"/>
              </a:rPr>
              <a:t>Except where otherwise noted, this material by</a:t>
            </a:r>
            <a:r>
              <a:rPr lang="en-US" sz="600" b="1" kern="100" dirty="0">
                <a:effectLst/>
                <a:latin typeface="Arial" panose="020B0604020202020204" pitchFamily="34" charset="0"/>
                <a:ea typeface="Calibri" panose="020F0502020204030204" pitchFamily="34" charset="0"/>
                <a:cs typeface="Times New Roman" panose="02020603050405020304" pitchFamily="18" charset="0"/>
              </a:rPr>
              <a:t> </a:t>
            </a:r>
            <a:r>
              <a:rPr lang="en-US" sz="600" b="1" kern="100" dirty="0" err="1">
                <a:effectLst/>
                <a:latin typeface="Arial" panose="020B0604020202020204" pitchFamily="34" charset="0"/>
                <a:ea typeface="Calibri" panose="020F0502020204030204" pitchFamily="34" charset="0"/>
                <a:cs typeface="Times New Roman" panose="02020603050405020304" pitchFamily="18" charset="0"/>
              </a:rPr>
              <a:t>Jarrik</a:t>
            </a:r>
            <a:r>
              <a:rPr lang="en-US" sz="600" b="1" kern="100" dirty="0">
                <a:effectLst/>
                <a:latin typeface="Arial" panose="020B0604020202020204" pitchFamily="34" charset="0"/>
                <a:ea typeface="Calibri" panose="020F0502020204030204" pitchFamily="34" charset="0"/>
                <a:cs typeface="Times New Roman" panose="02020603050405020304" pitchFamily="18" charset="0"/>
              </a:rPr>
              <a:t> Thiessen </a:t>
            </a:r>
            <a:r>
              <a:rPr lang="en-US" sz="600" kern="100" dirty="0">
                <a:effectLst/>
                <a:latin typeface="Arial" panose="020B0604020202020204" pitchFamily="34" charset="0"/>
                <a:ea typeface="Calibri" panose="020F0502020204030204" pitchFamily="34" charset="0"/>
                <a:cs typeface="Times New Roman" panose="02020603050405020304" pitchFamily="18" charset="0"/>
              </a:rPr>
              <a:t>is licensed under a Creative Commons Attribution 4.0 International license (CC-BY).</a:t>
            </a:r>
            <a:endParaRPr lang="de-DE" sz="1000" kern="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25210601"/>
      </p:ext>
    </p:extLst>
  </p:cSld>
  <p:clrMapOvr>
    <a:masterClrMapping/>
  </p:clrMapOvr>
</p:sld>
</file>

<file path=ppt/theme/theme1.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2013 - 2022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2013 - 2022 Theme</Template>
  <TotalTime>0</TotalTime>
  <Words>1328</Words>
  <Application>Microsoft Macintosh PowerPoint</Application>
  <PresentationFormat>Benutzerdefiniert</PresentationFormat>
  <Paragraphs>59</Paragraphs>
  <Slides>2</Slides>
  <Notes>0</Notes>
  <HiddenSlides>0</HiddenSlides>
  <MMClips>0</MMClips>
  <ScaleCrop>false</ScaleCrop>
  <HeadingPairs>
    <vt:vector size="6" baseType="variant">
      <vt:variant>
        <vt:lpstr>Verwendete Schriftarten</vt:lpstr>
      </vt:variant>
      <vt:variant>
        <vt:i4>3</vt:i4>
      </vt:variant>
      <vt:variant>
        <vt:lpstr>Design</vt:lpstr>
      </vt:variant>
      <vt:variant>
        <vt:i4>1</vt:i4>
      </vt:variant>
      <vt:variant>
        <vt:lpstr>Folientitel</vt:lpstr>
      </vt:variant>
      <vt:variant>
        <vt:i4>2</vt:i4>
      </vt:variant>
    </vt:vector>
  </HeadingPairs>
  <TitlesOfParts>
    <vt:vector size="6" baseType="lpstr">
      <vt:lpstr>Arial</vt:lpstr>
      <vt:lpstr>Calibri</vt:lpstr>
      <vt:lpstr>Calibri Light</vt:lpstr>
      <vt:lpstr>Office</vt:lpstr>
      <vt:lpstr>WS 10: Gender Roles – Shakespeare‘s Twelfth Night</vt:lpstr>
      <vt:lpstr>WS 11: Gender Roles – Shakespeare‘s Twelfth Night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Gender Roles - Shakespeare</dc:title>
  <dc:creator>Jarrik Th</dc:creator>
  <cp:lastModifiedBy>Leon Grimsmann</cp:lastModifiedBy>
  <cp:revision>33</cp:revision>
  <dcterms:created xsi:type="dcterms:W3CDTF">2023-09-21T12:40:59Z</dcterms:created>
  <dcterms:modified xsi:type="dcterms:W3CDTF">2023-12-18T12:15:09Z</dcterms:modified>
</cp:coreProperties>
</file>

<file path=docProps/thumbnail.jpeg>
</file>