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DB42860-E87A-B3E8-29E3-AC4ED85E8AEC}" name="Leon Grimsmann" initials="LG" userId="S::Leon.Grimsmann@unikielde.onmicrosoft.com::c0ca4db7-79c0-44b4-b238-e7200aed6012"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895" autoAdjust="0"/>
    <p:restoredTop sz="94660"/>
  </p:normalViewPr>
  <p:slideViewPr>
    <p:cSldViewPr snapToGrid="0">
      <p:cViewPr>
        <p:scale>
          <a:sx n="119" d="100"/>
          <a:sy n="119" d="100"/>
        </p:scale>
        <p:origin x="121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de-DE"/>
              <a:t>Mastertitelformat bearbeiten</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9A41A8F6-1840-4866-9F4C-A5546845EDD8}"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10811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A41A8F6-1840-4866-9F4C-A5546845EDD8}"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909533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A41A8F6-1840-4866-9F4C-A5546845EDD8}"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3570932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A41A8F6-1840-4866-9F4C-A5546845EDD8}"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2692970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de-DE"/>
              <a:t>Mastertitelformat bearbeiten</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9A41A8F6-1840-4866-9F4C-A5546845EDD8}"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1195393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9A41A8F6-1840-4866-9F4C-A5546845EDD8}" type="datetimeFigureOut">
              <a:rPr lang="de-DE" smtClean="0"/>
              <a:t>18.12.23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3524701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de-DE"/>
              <a:t>Mastertitelformat bearbeiten</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4" name="Content Placeholder 3"/>
          <p:cNvSpPr>
            <a:spLocks noGrp="1"/>
          </p:cNvSpPr>
          <p:nvPr>
            <p:ph sz="half" idx="2"/>
          </p:nvPr>
        </p:nvSpPr>
        <p:spPr>
          <a:xfrm>
            <a:off x="520713" y="3905482"/>
            <a:ext cx="3198096" cy="57443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6" name="Content Placeholder 5"/>
          <p:cNvSpPr>
            <a:spLocks noGrp="1"/>
          </p:cNvSpPr>
          <p:nvPr>
            <p:ph sz="quarter" idx="4"/>
          </p:nvPr>
        </p:nvSpPr>
        <p:spPr>
          <a:xfrm>
            <a:off x="3827086" y="3905482"/>
            <a:ext cx="3213847" cy="57443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9A41A8F6-1840-4866-9F4C-A5546845EDD8}" type="datetimeFigureOut">
              <a:rPr lang="de-DE" smtClean="0"/>
              <a:t>18.12.23</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595277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9A41A8F6-1840-4866-9F4C-A5546845EDD8}" type="datetimeFigureOut">
              <a:rPr lang="de-DE" smtClean="0"/>
              <a:t>18.12.23</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2173770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41A8F6-1840-4866-9F4C-A5546845EDD8}" type="datetimeFigureOut">
              <a:rPr lang="de-DE" smtClean="0"/>
              <a:t>18.12.23</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1830470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de-DE"/>
              <a:t>Mastertitelformat bearbeiten</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9A41A8F6-1840-4866-9F4C-A5546845EDD8}" type="datetimeFigureOut">
              <a:rPr lang="de-DE" smtClean="0"/>
              <a:t>18.12.23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3125400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de-DE"/>
              <a:t>Mastertitelformat bearbeiten</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de-DE"/>
              <a:t>Bild durch Klicken auf Symbol hinzufügen</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9A41A8F6-1840-4866-9F4C-A5546845EDD8}" type="datetimeFigureOut">
              <a:rPr lang="de-DE" smtClean="0"/>
              <a:t>18.12.23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2522548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9A41A8F6-1840-4866-9F4C-A5546845EDD8}" type="datetimeFigureOut">
              <a:rPr lang="de-DE" smtClean="0"/>
              <a:t>18.12.23</a:t>
            </a:fld>
            <a:endParaRPr lang="de-DE"/>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2C843092-4B95-44F6-993B-559401517589}" type="slidenum">
              <a:rPr lang="de-DE" smtClean="0"/>
              <a:t>‹Nr.›</a:t>
            </a:fld>
            <a:endParaRPr lang="de-DE"/>
          </a:p>
        </p:txBody>
      </p:sp>
    </p:spTree>
    <p:extLst>
      <p:ext uri="{BB962C8B-B14F-4D97-AF65-F5344CB8AC3E}">
        <p14:creationId xmlns:p14="http://schemas.microsoft.com/office/powerpoint/2010/main" val="28794234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61F87D-6D00-E376-087C-574933567356}"/>
              </a:ext>
            </a:extLst>
          </p:cNvPr>
          <p:cNvSpPr>
            <a:spLocks noGrp="1"/>
          </p:cNvSpPr>
          <p:nvPr>
            <p:ph type="ctrTitle"/>
          </p:nvPr>
        </p:nvSpPr>
        <p:spPr>
          <a:xfrm>
            <a:off x="566976" y="346510"/>
            <a:ext cx="6425724" cy="394635"/>
          </a:xfrm>
        </p:spPr>
        <p:txBody>
          <a:bodyPr>
            <a:normAutofit/>
          </a:bodyPr>
          <a:lstStyle/>
          <a:p>
            <a:pPr algn="l"/>
            <a:r>
              <a:rPr lang="en-GB" sz="1800" b="1" dirty="0"/>
              <a:t>WS 10: Gender Roles – Shakespeare‘s </a:t>
            </a:r>
            <a:r>
              <a:rPr lang="en-GB" sz="1800" b="1" i="1" dirty="0"/>
              <a:t>Twelfth Night</a:t>
            </a:r>
          </a:p>
        </p:txBody>
      </p:sp>
      <p:sp>
        <p:nvSpPr>
          <p:cNvPr id="7" name="Textfeld 6">
            <a:extLst>
              <a:ext uri="{FF2B5EF4-FFF2-40B4-BE49-F238E27FC236}">
                <a16:creationId xmlns:a16="http://schemas.microsoft.com/office/drawing/2014/main" id="{A03C1B08-9368-C696-CEB7-92D2438DF6EB}"/>
              </a:ext>
            </a:extLst>
          </p:cNvPr>
          <p:cNvSpPr txBox="1"/>
          <p:nvPr/>
        </p:nvSpPr>
        <p:spPr>
          <a:xfrm>
            <a:off x="566364" y="1940953"/>
            <a:ext cx="6425714" cy="461665"/>
          </a:xfrm>
          <a:prstGeom prst="rect">
            <a:avLst/>
          </a:prstGeom>
          <a:noFill/>
        </p:spPr>
        <p:txBody>
          <a:bodyPr wrap="square" rtlCol="0">
            <a:spAutoFit/>
          </a:bodyPr>
          <a:lstStyle/>
          <a:p>
            <a:r>
              <a:rPr lang="en-US" sz="1200" dirty="0"/>
              <a:t>“I bade you never speak again of him; but would you undertake another suit</a:t>
            </a:r>
          </a:p>
          <a:p>
            <a:r>
              <a:rPr lang="en-US" sz="1200" dirty="0"/>
              <a:t>I had rather hear you solicit that, than music from the spheres.”			 (CSS, III, </a:t>
            </a:r>
            <a:r>
              <a:rPr lang="en-US" sz="1200" dirty="0" err="1"/>
              <a:t>i</a:t>
            </a:r>
            <a:r>
              <a:rPr lang="en-US" sz="1200" dirty="0"/>
              <a:t>, l. 92)</a:t>
            </a:r>
          </a:p>
        </p:txBody>
      </p:sp>
      <p:sp>
        <p:nvSpPr>
          <p:cNvPr id="10" name="Textfeld 9">
            <a:extLst>
              <a:ext uri="{FF2B5EF4-FFF2-40B4-BE49-F238E27FC236}">
                <a16:creationId xmlns:a16="http://schemas.microsoft.com/office/drawing/2014/main" id="{5A9145E3-B322-2B78-88D1-9702D924E26B}"/>
              </a:ext>
            </a:extLst>
          </p:cNvPr>
          <p:cNvSpPr txBox="1"/>
          <p:nvPr/>
        </p:nvSpPr>
        <p:spPr>
          <a:xfrm>
            <a:off x="566074" y="3517697"/>
            <a:ext cx="6425714" cy="830997"/>
          </a:xfrm>
          <a:prstGeom prst="rect">
            <a:avLst/>
          </a:prstGeom>
          <a:noFill/>
        </p:spPr>
        <p:txBody>
          <a:bodyPr wrap="square" rtlCol="0">
            <a:spAutoFit/>
          </a:bodyPr>
          <a:lstStyle/>
          <a:p>
            <a:r>
              <a:rPr lang="en-US" sz="1200" dirty="0"/>
              <a:t>“Give me leave, beseech you. I did send, after my last enchantment you did here,</a:t>
            </a:r>
          </a:p>
          <a:p>
            <a:r>
              <a:rPr lang="en-US" sz="1200" dirty="0"/>
              <a:t>A ring in chase of you. So did I abuse myself, my servant, and, I fear me, you. </a:t>
            </a:r>
          </a:p>
          <a:p>
            <a:r>
              <a:rPr lang="en-US" sz="1200" dirty="0"/>
              <a:t>Under your hard construction must I sit, to force that on you in a shameful cunning</a:t>
            </a:r>
          </a:p>
          <a:p>
            <a:r>
              <a:rPr lang="en-US" sz="1200" dirty="0"/>
              <a:t>Which you knew none of yours. What might you think?”				 (CSS, III, </a:t>
            </a:r>
            <a:r>
              <a:rPr lang="en-US" sz="1200" dirty="0" err="1"/>
              <a:t>i</a:t>
            </a:r>
            <a:r>
              <a:rPr lang="en-US" sz="1200" dirty="0"/>
              <a:t>, l. 96)</a:t>
            </a:r>
          </a:p>
        </p:txBody>
      </p:sp>
      <p:sp>
        <p:nvSpPr>
          <p:cNvPr id="11" name="Textfeld 10">
            <a:extLst>
              <a:ext uri="{FF2B5EF4-FFF2-40B4-BE49-F238E27FC236}">
                <a16:creationId xmlns:a16="http://schemas.microsoft.com/office/drawing/2014/main" id="{1BECD89F-0862-9833-24EC-F0556EE8C0E2}"/>
              </a:ext>
            </a:extLst>
          </p:cNvPr>
          <p:cNvSpPr txBox="1"/>
          <p:nvPr/>
        </p:nvSpPr>
        <p:spPr>
          <a:xfrm>
            <a:off x="565512" y="6382031"/>
            <a:ext cx="6425712" cy="276999"/>
          </a:xfrm>
          <a:prstGeom prst="rect">
            <a:avLst/>
          </a:prstGeom>
          <a:noFill/>
        </p:spPr>
        <p:txBody>
          <a:bodyPr wrap="square" rtlCol="0">
            <a:spAutoFit/>
          </a:bodyPr>
          <a:lstStyle/>
          <a:p>
            <a:r>
              <a:rPr lang="en-US" sz="1200" dirty="0"/>
              <a:t>“Stay! I prithee tell me what thou </a:t>
            </a:r>
            <a:r>
              <a:rPr lang="en-US" sz="1200" dirty="0" err="1"/>
              <a:t>think’st</a:t>
            </a:r>
            <a:r>
              <a:rPr lang="en-US" sz="1200" dirty="0"/>
              <a:t> of me.”					 (CSS, III, </a:t>
            </a:r>
            <a:r>
              <a:rPr lang="en-US" sz="1200" dirty="0" err="1"/>
              <a:t>i</a:t>
            </a:r>
            <a:r>
              <a:rPr lang="en-US" sz="1200" dirty="0"/>
              <a:t>, l. 122)</a:t>
            </a:r>
          </a:p>
        </p:txBody>
      </p:sp>
      <p:sp>
        <p:nvSpPr>
          <p:cNvPr id="16" name="Textfeld 15">
            <a:extLst>
              <a:ext uri="{FF2B5EF4-FFF2-40B4-BE49-F238E27FC236}">
                <a16:creationId xmlns:a16="http://schemas.microsoft.com/office/drawing/2014/main" id="{15E22B96-767F-159D-EED2-3E2EC48AB3A7}"/>
              </a:ext>
            </a:extLst>
          </p:cNvPr>
          <p:cNvSpPr txBox="1"/>
          <p:nvPr/>
        </p:nvSpPr>
        <p:spPr>
          <a:xfrm>
            <a:off x="566356" y="850291"/>
            <a:ext cx="6425722" cy="692497"/>
          </a:xfrm>
          <a:prstGeom prst="rect">
            <a:avLst/>
          </a:prstGeom>
          <a:noFill/>
        </p:spPr>
        <p:txBody>
          <a:bodyPr wrap="square" rtlCol="0">
            <a:spAutoFit/>
          </a:bodyPr>
          <a:lstStyle/>
          <a:p>
            <a:pPr algn="just"/>
            <a:r>
              <a:rPr lang="en-GB" sz="1300" b="1" dirty="0"/>
              <a:t>1. </a:t>
            </a:r>
            <a:r>
              <a:rPr lang="en-GB" sz="1300" dirty="0"/>
              <a:t>Partner or group work: Rephrase the following quotes by Olivia. Read and reread the quotes very closely to be able to unlock the full meaning of Olivia and Viola-Cesario’s dialogue.</a:t>
            </a:r>
          </a:p>
        </p:txBody>
      </p:sp>
      <p:sp>
        <p:nvSpPr>
          <p:cNvPr id="22" name="Textfeld 21">
            <a:extLst>
              <a:ext uri="{FF2B5EF4-FFF2-40B4-BE49-F238E27FC236}">
                <a16:creationId xmlns:a16="http://schemas.microsoft.com/office/drawing/2014/main" id="{4BE4120A-DDB1-95B9-F49E-AAB2EC9C24D6}"/>
              </a:ext>
            </a:extLst>
          </p:cNvPr>
          <p:cNvSpPr txBox="1"/>
          <p:nvPr/>
        </p:nvSpPr>
        <p:spPr>
          <a:xfrm>
            <a:off x="565512" y="7548281"/>
            <a:ext cx="6425712" cy="461665"/>
          </a:xfrm>
          <a:prstGeom prst="rect">
            <a:avLst/>
          </a:prstGeom>
          <a:noFill/>
        </p:spPr>
        <p:txBody>
          <a:bodyPr wrap="square" rtlCol="0">
            <a:spAutoFit/>
          </a:bodyPr>
          <a:lstStyle/>
          <a:p>
            <a:r>
              <a:rPr lang="en-US" sz="1200" dirty="0"/>
              <a:t>“Cesario, by the roses of the spring, By maidhood, </a:t>
            </a:r>
            <a:r>
              <a:rPr lang="en-US" sz="1200" dirty="0" err="1"/>
              <a:t>honour</a:t>
            </a:r>
            <a:r>
              <a:rPr lang="en-US" sz="1200" dirty="0"/>
              <a:t>, truth, and everything,</a:t>
            </a:r>
          </a:p>
          <a:p>
            <a:r>
              <a:rPr lang="en-US" sz="1200" dirty="0"/>
              <a:t>I love thee so that, maugre all thy pride, Nor wit nor reason can my passion hide.” (CSS, III, </a:t>
            </a:r>
            <a:r>
              <a:rPr lang="en-US" sz="1200" dirty="0" err="1"/>
              <a:t>i</a:t>
            </a:r>
            <a:r>
              <a:rPr lang="en-US" sz="1200" dirty="0"/>
              <a:t>, l. 134) </a:t>
            </a:r>
          </a:p>
        </p:txBody>
      </p:sp>
      <p:sp>
        <p:nvSpPr>
          <p:cNvPr id="24" name="Textfeld 23">
            <a:extLst>
              <a:ext uri="{FF2B5EF4-FFF2-40B4-BE49-F238E27FC236}">
                <a16:creationId xmlns:a16="http://schemas.microsoft.com/office/drawing/2014/main" id="{0B12332C-D4B9-7A25-A23A-E6F9DFF7E78A}"/>
              </a:ext>
            </a:extLst>
          </p:cNvPr>
          <p:cNvSpPr txBox="1"/>
          <p:nvPr/>
        </p:nvSpPr>
        <p:spPr>
          <a:xfrm>
            <a:off x="566352" y="1653023"/>
            <a:ext cx="3212865" cy="276999"/>
          </a:xfrm>
          <a:prstGeom prst="rect">
            <a:avLst/>
          </a:prstGeom>
          <a:noFill/>
        </p:spPr>
        <p:txBody>
          <a:bodyPr wrap="square" rtlCol="0">
            <a:spAutoFit/>
          </a:bodyPr>
          <a:lstStyle/>
          <a:p>
            <a:r>
              <a:rPr lang="de-DE" sz="1200" b="1" dirty="0"/>
              <a:t>OLIVIA</a:t>
            </a:r>
          </a:p>
        </p:txBody>
      </p:sp>
      <p:graphicFrame>
        <p:nvGraphicFramePr>
          <p:cNvPr id="19" name="Tabelle 19">
            <a:extLst>
              <a:ext uri="{FF2B5EF4-FFF2-40B4-BE49-F238E27FC236}">
                <a16:creationId xmlns:a16="http://schemas.microsoft.com/office/drawing/2014/main" id="{A78E6C39-0629-4955-7C4A-E71AA6B75E56}"/>
              </a:ext>
            </a:extLst>
          </p:cNvPr>
          <p:cNvGraphicFramePr>
            <a:graphicFrameLocks noGrp="1"/>
          </p:cNvGraphicFramePr>
          <p:nvPr>
            <p:extLst>
              <p:ext uri="{D42A27DB-BD31-4B8C-83A1-F6EECF244321}">
                <p14:modId xmlns:p14="http://schemas.microsoft.com/office/powerpoint/2010/main" val="3030757597"/>
              </p:ext>
            </p:extLst>
          </p:nvPr>
        </p:nvGraphicFramePr>
        <p:xfrm>
          <a:off x="565512" y="2361520"/>
          <a:ext cx="6425724" cy="984087"/>
        </p:xfrm>
        <a:graphic>
          <a:graphicData uri="http://schemas.openxmlformats.org/drawingml/2006/table">
            <a:tbl>
              <a:tblPr firstRow="1" bandRow="1">
                <a:tableStyleId>{073A0DAA-6AF3-43AB-8588-CEC1D06C72B9}</a:tableStyleId>
              </a:tblPr>
              <a:tblGrid>
                <a:gridCol w="6425724">
                  <a:extLst>
                    <a:ext uri="{9D8B030D-6E8A-4147-A177-3AD203B41FA5}">
                      <a16:colId xmlns:a16="http://schemas.microsoft.com/office/drawing/2014/main" val="168096937"/>
                    </a:ext>
                  </a:extLst>
                </a:gridCol>
              </a:tblGrid>
              <a:tr h="328029">
                <a:tc>
                  <a:txBody>
                    <a:bodyPr/>
                    <a:lstStyle/>
                    <a:p>
                      <a:endParaRPr lang="de-DE" dirty="0"/>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3914429"/>
                  </a:ext>
                </a:extLst>
              </a:tr>
              <a:tr h="328029">
                <a:tc>
                  <a:txBody>
                    <a:bodyPr/>
                    <a:lstStyle/>
                    <a:p>
                      <a:endParaRPr lang="de-DE"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41406086"/>
                  </a:ext>
                </a:extLst>
              </a:tr>
              <a:tr h="328029">
                <a:tc>
                  <a:txBody>
                    <a:bodyPr/>
                    <a:lstStyle/>
                    <a:p>
                      <a:endParaRPr lang="de-DE" dirty="0"/>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25214939"/>
                  </a:ext>
                </a:extLst>
              </a:tr>
            </a:tbl>
          </a:graphicData>
        </a:graphic>
      </p:graphicFrame>
      <p:graphicFrame>
        <p:nvGraphicFramePr>
          <p:cNvPr id="20" name="Tabelle 20">
            <a:extLst>
              <a:ext uri="{FF2B5EF4-FFF2-40B4-BE49-F238E27FC236}">
                <a16:creationId xmlns:a16="http://schemas.microsoft.com/office/drawing/2014/main" id="{A9381A53-5A50-C387-1F27-2B75296467A0}"/>
              </a:ext>
            </a:extLst>
          </p:cNvPr>
          <p:cNvGraphicFramePr>
            <a:graphicFrameLocks noGrp="1"/>
          </p:cNvGraphicFramePr>
          <p:nvPr>
            <p:extLst>
              <p:ext uri="{D42A27DB-BD31-4B8C-83A1-F6EECF244321}">
                <p14:modId xmlns:p14="http://schemas.microsoft.com/office/powerpoint/2010/main" val="1091468060"/>
              </p:ext>
            </p:extLst>
          </p:nvPr>
        </p:nvGraphicFramePr>
        <p:xfrm>
          <a:off x="565788" y="4374578"/>
          <a:ext cx="6426000" cy="1638000"/>
        </p:xfrm>
        <a:graphic>
          <a:graphicData uri="http://schemas.openxmlformats.org/drawingml/2006/table">
            <a:tbl>
              <a:tblPr firstRow="1" bandRow="1">
                <a:tableStyleId>{073A0DAA-6AF3-43AB-8588-CEC1D06C72B9}</a:tableStyleId>
              </a:tblPr>
              <a:tblGrid>
                <a:gridCol w="6426000">
                  <a:extLst>
                    <a:ext uri="{9D8B030D-6E8A-4147-A177-3AD203B41FA5}">
                      <a16:colId xmlns:a16="http://schemas.microsoft.com/office/drawing/2014/main" val="754760077"/>
                    </a:ext>
                  </a:extLst>
                </a:gridCol>
              </a:tblGrid>
              <a:tr h="327600">
                <a:tc>
                  <a:txBody>
                    <a:bodyPr/>
                    <a:lstStyle/>
                    <a:p>
                      <a:endParaRPr lang="de-DE"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90448003"/>
                  </a:ext>
                </a:extLst>
              </a:tr>
              <a:tr h="327600">
                <a:tc>
                  <a:txBody>
                    <a:bodyPr/>
                    <a:lstStyle/>
                    <a:p>
                      <a:endParaRPr lang="de-DE"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72033878"/>
                  </a:ext>
                </a:extLst>
              </a:tr>
              <a:tr h="327600">
                <a:tc>
                  <a:txBody>
                    <a:bodyPr/>
                    <a:lstStyle/>
                    <a:p>
                      <a:endParaRPr lang="de-DE"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57531582"/>
                  </a:ext>
                </a:extLst>
              </a:tr>
              <a:tr h="327600">
                <a:tc>
                  <a:txBody>
                    <a:bodyPr/>
                    <a:lstStyle/>
                    <a:p>
                      <a:endParaRPr lang="de-DE"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45777526"/>
                  </a:ext>
                </a:extLst>
              </a:tr>
              <a:tr h="327600">
                <a:tc>
                  <a:txBody>
                    <a:bodyPr/>
                    <a:lstStyle/>
                    <a:p>
                      <a:endParaRPr lang="de-DE"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32972152"/>
                  </a:ext>
                </a:extLst>
              </a:tr>
            </a:tbl>
          </a:graphicData>
        </a:graphic>
      </p:graphicFrame>
      <p:graphicFrame>
        <p:nvGraphicFramePr>
          <p:cNvPr id="21" name="Tabelle 22">
            <a:extLst>
              <a:ext uri="{FF2B5EF4-FFF2-40B4-BE49-F238E27FC236}">
                <a16:creationId xmlns:a16="http://schemas.microsoft.com/office/drawing/2014/main" id="{84B4D7C4-B691-90B9-6DAA-3E701D98B124}"/>
              </a:ext>
            </a:extLst>
          </p:cNvPr>
          <p:cNvGraphicFramePr>
            <a:graphicFrameLocks noGrp="1"/>
          </p:cNvGraphicFramePr>
          <p:nvPr>
            <p:extLst>
              <p:ext uri="{D42A27DB-BD31-4B8C-83A1-F6EECF244321}">
                <p14:modId xmlns:p14="http://schemas.microsoft.com/office/powerpoint/2010/main" val="4053091564"/>
              </p:ext>
            </p:extLst>
          </p:nvPr>
        </p:nvGraphicFramePr>
        <p:xfrm>
          <a:off x="565512" y="7969506"/>
          <a:ext cx="6426000" cy="1310400"/>
        </p:xfrm>
        <a:graphic>
          <a:graphicData uri="http://schemas.openxmlformats.org/drawingml/2006/table">
            <a:tbl>
              <a:tblPr firstRow="1" bandRow="1">
                <a:tableStyleId>{5C22544A-7EE6-4342-B048-85BDC9FD1C3A}</a:tableStyleId>
              </a:tblPr>
              <a:tblGrid>
                <a:gridCol w="6426000">
                  <a:extLst>
                    <a:ext uri="{9D8B030D-6E8A-4147-A177-3AD203B41FA5}">
                      <a16:colId xmlns:a16="http://schemas.microsoft.com/office/drawing/2014/main" val="3307833674"/>
                    </a:ext>
                  </a:extLst>
                </a:gridCol>
              </a:tblGrid>
              <a:tr h="327600">
                <a:tc>
                  <a:txBody>
                    <a:bodyPr/>
                    <a:lstStyle/>
                    <a:p>
                      <a:endParaRPr lang="de-DE" dirty="0"/>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82331649"/>
                  </a:ext>
                </a:extLst>
              </a:tr>
              <a:tr h="327600">
                <a:tc>
                  <a:txBody>
                    <a:bodyPr/>
                    <a:lstStyle/>
                    <a:p>
                      <a:endParaRPr lang="de-DE" sz="1100"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40632432"/>
                  </a:ext>
                </a:extLst>
              </a:tr>
              <a:tr h="327600">
                <a:tc>
                  <a:txBody>
                    <a:bodyPr/>
                    <a:lstStyle/>
                    <a:p>
                      <a:endParaRPr lang="de-DE"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9285530"/>
                  </a:ext>
                </a:extLst>
              </a:tr>
              <a:tr h="327600">
                <a:tc>
                  <a:txBody>
                    <a:bodyPr/>
                    <a:lstStyle/>
                    <a:p>
                      <a:endParaRPr lang="de-DE"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09998446"/>
                  </a:ext>
                </a:extLst>
              </a:tr>
            </a:tbl>
          </a:graphicData>
        </a:graphic>
      </p:graphicFrame>
      <p:graphicFrame>
        <p:nvGraphicFramePr>
          <p:cNvPr id="23" name="Tabelle 24">
            <a:extLst>
              <a:ext uri="{FF2B5EF4-FFF2-40B4-BE49-F238E27FC236}">
                <a16:creationId xmlns:a16="http://schemas.microsoft.com/office/drawing/2014/main" id="{B7085CC6-630A-5A88-D076-55708DB530C5}"/>
              </a:ext>
            </a:extLst>
          </p:cNvPr>
          <p:cNvGraphicFramePr>
            <a:graphicFrameLocks noGrp="1"/>
          </p:cNvGraphicFramePr>
          <p:nvPr>
            <p:extLst>
              <p:ext uri="{D42A27DB-BD31-4B8C-83A1-F6EECF244321}">
                <p14:modId xmlns:p14="http://schemas.microsoft.com/office/powerpoint/2010/main" val="3988706453"/>
              </p:ext>
            </p:extLst>
          </p:nvPr>
        </p:nvGraphicFramePr>
        <p:xfrm>
          <a:off x="565512" y="6594280"/>
          <a:ext cx="6426000" cy="655200"/>
        </p:xfrm>
        <a:graphic>
          <a:graphicData uri="http://schemas.openxmlformats.org/drawingml/2006/table">
            <a:tbl>
              <a:tblPr firstRow="1" bandRow="1">
                <a:tableStyleId>{5C22544A-7EE6-4342-B048-85BDC9FD1C3A}</a:tableStyleId>
              </a:tblPr>
              <a:tblGrid>
                <a:gridCol w="6426000">
                  <a:extLst>
                    <a:ext uri="{9D8B030D-6E8A-4147-A177-3AD203B41FA5}">
                      <a16:colId xmlns:a16="http://schemas.microsoft.com/office/drawing/2014/main" val="1098871455"/>
                    </a:ext>
                  </a:extLst>
                </a:gridCol>
              </a:tblGrid>
              <a:tr h="327600">
                <a:tc>
                  <a:txBody>
                    <a:bodyPr/>
                    <a:lstStyle/>
                    <a:p>
                      <a:endParaRPr lang="de-DE" dirty="0"/>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15781133"/>
                  </a:ext>
                </a:extLst>
              </a:tr>
              <a:tr h="327600">
                <a:tc>
                  <a:txBody>
                    <a:bodyPr/>
                    <a:lstStyle/>
                    <a:p>
                      <a:endParaRPr lang="de-DE"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7122203"/>
                  </a:ext>
                </a:extLst>
              </a:tr>
            </a:tbl>
          </a:graphicData>
        </a:graphic>
      </p:graphicFrame>
      <p:sp>
        <p:nvSpPr>
          <p:cNvPr id="3" name="Textfeld 2">
            <a:extLst>
              <a:ext uri="{FF2B5EF4-FFF2-40B4-BE49-F238E27FC236}">
                <a16:creationId xmlns:a16="http://schemas.microsoft.com/office/drawing/2014/main" id="{D9810136-CD55-BE64-6176-3BC679D4EC5B}"/>
              </a:ext>
            </a:extLst>
          </p:cNvPr>
          <p:cNvSpPr txBox="1"/>
          <p:nvPr/>
        </p:nvSpPr>
        <p:spPr>
          <a:xfrm>
            <a:off x="565512" y="9399649"/>
            <a:ext cx="6425712" cy="1384995"/>
          </a:xfrm>
          <a:prstGeom prst="rect">
            <a:avLst/>
          </a:prstGeom>
          <a:noFill/>
        </p:spPr>
        <p:txBody>
          <a:bodyPr wrap="square" rtlCol="0">
            <a:spAutoFit/>
          </a:bodyPr>
          <a:lstStyle/>
          <a:p>
            <a:r>
              <a:rPr lang="en-GB" sz="1100" u="sng" dirty="0"/>
              <a:t>Vocabulary</a:t>
            </a:r>
          </a:p>
          <a:p>
            <a:pPr algn="just"/>
            <a:r>
              <a:rPr lang="en-GB" sz="1100" b="1" dirty="0"/>
              <a:t>to undertake … suit: </a:t>
            </a:r>
            <a:r>
              <a:rPr lang="en-GB" sz="1100" dirty="0"/>
              <a:t>to</a:t>
            </a:r>
            <a:r>
              <a:rPr lang="en-GB" sz="1100" i="1" dirty="0"/>
              <a:t> </a:t>
            </a:r>
            <a:r>
              <a:rPr lang="en-GB" sz="1100" dirty="0"/>
              <a:t>take up another cause, try another way –  </a:t>
            </a:r>
            <a:r>
              <a:rPr lang="en-GB" sz="1100" b="1" dirty="0"/>
              <a:t>to solicit: </a:t>
            </a:r>
            <a:r>
              <a:rPr lang="en-GB" sz="1100" dirty="0"/>
              <a:t>to plead for</a:t>
            </a:r>
          </a:p>
          <a:p>
            <a:pPr algn="just"/>
            <a:r>
              <a:rPr lang="en-GB" sz="1100" b="1" dirty="0"/>
              <a:t>enchantment:</a:t>
            </a:r>
            <a:r>
              <a:rPr lang="en-GB" sz="1100" dirty="0"/>
              <a:t> bewitchment (causing Olivia to love Viola-Cesario) – </a:t>
            </a:r>
            <a:r>
              <a:rPr lang="en-GB" sz="1100" b="1" dirty="0"/>
              <a:t>in chase of you:</a:t>
            </a:r>
            <a:r>
              <a:rPr lang="en-GB" sz="1100" i="1" dirty="0"/>
              <a:t> </a:t>
            </a:r>
            <a:r>
              <a:rPr lang="en-GB" sz="1100" dirty="0"/>
              <a:t>after you</a:t>
            </a:r>
          </a:p>
          <a:p>
            <a:pPr algn="just">
              <a:spcAft>
                <a:spcPts val="600"/>
              </a:spcAft>
            </a:pPr>
            <a:r>
              <a:rPr lang="en-GB" sz="1100" b="1" dirty="0"/>
              <a:t>I fear me:</a:t>
            </a:r>
            <a:r>
              <a:rPr lang="en-GB" sz="1100" i="1" dirty="0"/>
              <a:t> </a:t>
            </a:r>
            <a:r>
              <a:rPr lang="en-GB" sz="1100" dirty="0"/>
              <a:t>I am afraid – </a:t>
            </a:r>
            <a:r>
              <a:rPr lang="en-GB" sz="1100" b="1" dirty="0"/>
              <a:t>hard construction:</a:t>
            </a:r>
            <a:r>
              <a:rPr lang="en-GB" sz="1100" i="1" dirty="0"/>
              <a:t> </a:t>
            </a:r>
            <a:r>
              <a:rPr lang="en-GB" sz="1100" dirty="0"/>
              <a:t>harsh judgement – </a:t>
            </a:r>
            <a:r>
              <a:rPr lang="en-GB" sz="1100" b="1" dirty="0"/>
              <a:t>shameful cunning:</a:t>
            </a:r>
            <a:r>
              <a:rPr lang="en-GB" sz="1100" i="1" dirty="0"/>
              <a:t> </a:t>
            </a:r>
            <a:r>
              <a:rPr lang="en-GB" sz="1100" dirty="0"/>
              <a:t>a trick (that does not present Olivia well) – </a:t>
            </a:r>
            <a:r>
              <a:rPr lang="en-GB" sz="1100" b="1" dirty="0"/>
              <a:t>maugre: </a:t>
            </a:r>
            <a:r>
              <a:rPr lang="en-GB" sz="1100" dirty="0"/>
              <a:t>in spite of</a:t>
            </a:r>
            <a:endParaRPr lang="en-GB" sz="900" dirty="0"/>
          </a:p>
          <a:p>
            <a:r>
              <a:rPr lang="en-GB" sz="700" dirty="0"/>
              <a:t>(source for annotations: Shakespeare, William: Twelfth Night (Cambridge School Shakespeare, edited by Anthony Partington and Richard Spencer). Cambridge: Cambridge University Press, 2014.) </a:t>
            </a:r>
          </a:p>
          <a:p>
            <a:endParaRPr lang="en-GB" sz="800" i="1" u="sng" dirty="0">
              <a:highlight>
                <a:srgbClr val="FFFF00"/>
              </a:highlight>
            </a:endParaRPr>
          </a:p>
        </p:txBody>
      </p:sp>
      <p:pic>
        <p:nvPicPr>
          <p:cNvPr id="4" name="Grafik 3" descr="Ein Bild, das Symbol, Screenshot, Billardkugel enthält.&#10;&#10;Automatisch generierte Beschreibung">
            <a:extLst>
              <a:ext uri="{FF2B5EF4-FFF2-40B4-BE49-F238E27FC236}">
                <a16:creationId xmlns:a16="http://schemas.microsoft.com/office/drawing/2014/main" id="{99BA04A9-EBF9-A9EF-84EA-4B471EE5FBE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81778" y="9987611"/>
            <a:ext cx="886460" cy="304800"/>
          </a:xfrm>
          <a:prstGeom prst="rect">
            <a:avLst/>
          </a:prstGeom>
        </p:spPr>
      </p:pic>
      <p:sp>
        <p:nvSpPr>
          <p:cNvPr id="6" name="Textfeld 2">
            <a:extLst>
              <a:ext uri="{FF2B5EF4-FFF2-40B4-BE49-F238E27FC236}">
                <a16:creationId xmlns:a16="http://schemas.microsoft.com/office/drawing/2014/main" id="{901F18B6-AD7C-A6CB-9C41-2A950D4F27EB}"/>
              </a:ext>
            </a:extLst>
          </p:cNvPr>
          <p:cNvSpPr txBox="1"/>
          <p:nvPr/>
        </p:nvSpPr>
        <p:spPr>
          <a:xfrm rot="16200000">
            <a:off x="-1080273" y="8064423"/>
            <a:ext cx="2820852" cy="44386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1000"/>
              </a:spcAft>
            </a:pPr>
            <a:r>
              <a:rPr lang="en-US" sz="600" kern="100" dirty="0">
                <a:effectLst/>
                <a:latin typeface="Arial" panose="020B0604020202020204" pitchFamily="34" charset="0"/>
                <a:ea typeface="Calibri" panose="020F0502020204030204" pitchFamily="34" charset="0"/>
                <a:cs typeface="Times New Roman" panose="02020603050405020304" pitchFamily="18" charset="0"/>
              </a:rPr>
              <a:t>Except where otherwise noted, this material by</a:t>
            </a:r>
            <a:r>
              <a:rPr lang="en-US" sz="600" b="1" kern="100" dirty="0">
                <a:effectLst/>
                <a:latin typeface="Arial" panose="020B0604020202020204" pitchFamily="34" charset="0"/>
                <a:ea typeface="Calibri" panose="020F0502020204030204" pitchFamily="34" charset="0"/>
                <a:cs typeface="Times New Roman" panose="02020603050405020304" pitchFamily="18" charset="0"/>
              </a:rPr>
              <a:t> </a:t>
            </a:r>
            <a:r>
              <a:rPr lang="en-US" sz="600" b="1" kern="100" dirty="0" err="1">
                <a:effectLst/>
                <a:latin typeface="Arial" panose="020B0604020202020204" pitchFamily="34" charset="0"/>
                <a:ea typeface="Calibri" panose="020F0502020204030204" pitchFamily="34" charset="0"/>
                <a:cs typeface="Times New Roman" panose="02020603050405020304" pitchFamily="18" charset="0"/>
              </a:rPr>
              <a:t>Jarrik</a:t>
            </a:r>
            <a:r>
              <a:rPr lang="en-US" sz="600" b="1" kern="100" dirty="0">
                <a:effectLst/>
                <a:latin typeface="Arial" panose="020B0604020202020204" pitchFamily="34" charset="0"/>
                <a:ea typeface="Calibri" panose="020F0502020204030204" pitchFamily="34" charset="0"/>
                <a:cs typeface="Times New Roman" panose="02020603050405020304" pitchFamily="18" charset="0"/>
              </a:rPr>
              <a:t> Thiessen </a:t>
            </a:r>
            <a:r>
              <a:rPr lang="en-US" sz="600" kern="100" dirty="0">
                <a:effectLst/>
                <a:latin typeface="Arial" panose="020B0604020202020204" pitchFamily="34" charset="0"/>
                <a:ea typeface="Calibri" panose="020F0502020204030204" pitchFamily="34" charset="0"/>
                <a:cs typeface="Times New Roman" panose="02020603050405020304" pitchFamily="18" charset="0"/>
              </a:rPr>
              <a:t>is licensed under a Creative Commons Attribution 4.0 International license (CC-BY).</a:t>
            </a:r>
            <a:endParaRPr lang="de-DE" sz="1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54121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6EFCFE-8517-2713-CAC0-4A89FFEE2B6F}"/>
              </a:ext>
            </a:extLst>
          </p:cNvPr>
          <p:cNvSpPr>
            <a:spLocks noGrp="1"/>
          </p:cNvSpPr>
          <p:nvPr>
            <p:ph type="ctrTitle"/>
          </p:nvPr>
        </p:nvSpPr>
        <p:spPr>
          <a:xfrm>
            <a:off x="566975" y="372533"/>
            <a:ext cx="6425724" cy="372534"/>
          </a:xfrm>
        </p:spPr>
        <p:txBody>
          <a:bodyPr>
            <a:normAutofit/>
          </a:bodyPr>
          <a:lstStyle/>
          <a:p>
            <a:pPr algn="l">
              <a:lnSpc>
                <a:spcPct val="100000"/>
              </a:lnSpc>
            </a:pPr>
            <a:r>
              <a:rPr lang="en-GB" sz="1800" b="1" dirty="0"/>
              <a:t>WS 10: Gender Roles – Shakespeare‘s </a:t>
            </a:r>
            <a:r>
              <a:rPr lang="en-GB" sz="1800" b="1" i="1" dirty="0"/>
              <a:t>Twelfth Night</a:t>
            </a:r>
          </a:p>
        </p:txBody>
      </p:sp>
      <p:sp>
        <p:nvSpPr>
          <p:cNvPr id="5" name="Textfeld 4">
            <a:extLst>
              <a:ext uri="{FF2B5EF4-FFF2-40B4-BE49-F238E27FC236}">
                <a16:creationId xmlns:a16="http://schemas.microsoft.com/office/drawing/2014/main" id="{1369D1A9-F21B-239D-B870-57DAB3ED12E6}"/>
              </a:ext>
            </a:extLst>
          </p:cNvPr>
          <p:cNvSpPr txBox="1"/>
          <p:nvPr/>
        </p:nvSpPr>
        <p:spPr>
          <a:xfrm>
            <a:off x="566972" y="865246"/>
            <a:ext cx="6425724" cy="892552"/>
          </a:xfrm>
          <a:prstGeom prst="rect">
            <a:avLst/>
          </a:prstGeom>
          <a:noFill/>
        </p:spPr>
        <p:txBody>
          <a:bodyPr wrap="square" rtlCol="0">
            <a:spAutoFit/>
          </a:bodyPr>
          <a:lstStyle/>
          <a:p>
            <a:pPr algn="just"/>
            <a:r>
              <a:rPr lang="en-US" sz="1300" b="1" dirty="0"/>
              <a:t>2) </a:t>
            </a:r>
            <a:r>
              <a:rPr lang="en-US" sz="1300" dirty="0"/>
              <a:t>Read the text below and underline/highlight important information about the role of women. Examine your present knowledge of Olivia in the light of the information given by the text. List typical and atypical character traits of Olivia in her role of a noble woman. Make use of your rephrased quotes from task 1.</a:t>
            </a:r>
            <a:endParaRPr lang="en-GB" sz="1300" dirty="0"/>
          </a:p>
        </p:txBody>
      </p:sp>
      <p:sp>
        <p:nvSpPr>
          <p:cNvPr id="9" name="Textfeld 8">
            <a:extLst>
              <a:ext uri="{FF2B5EF4-FFF2-40B4-BE49-F238E27FC236}">
                <a16:creationId xmlns:a16="http://schemas.microsoft.com/office/drawing/2014/main" id="{993D9A28-A967-648C-0A63-227F783E24F0}"/>
              </a:ext>
            </a:extLst>
          </p:cNvPr>
          <p:cNvSpPr txBox="1"/>
          <p:nvPr/>
        </p:nvSpPr>
        <p:spPr>
          <a:xfrm>
            <a:off x="566973" y="6062151"/>
            <a:ext cx="6425724" cy="2723823"/>
          </a:xfrm>
          <a:prstGeom prst="rect">
            <a:avLst/>
          </a:prstGeom>
          <a:noFill/>
        </p:spPr>
        <p:txBody>
          <a:bodyPr wrap="square" rtlCol="0">
            <a:spAutoFit/>
          </a:bodyPr>
          <a:lstStyle/>
          <a:p>
            <a:pPr algn="just"/>
            <a:r>
              <a:rPr lang="en-GB" sz="1300" b="1" dirty="0"/>
              <a:t>3) </a:t>
            </a:r>
            <a:r>
              <a:rPr lang="en-GB" sz="1300" dirty="0"/>
              <a:t>Make use of the info boxes above and form three groups. Each group is expert on either A, B or C. Discuss the provided questions. Take notes to present your findings later:</a:t>
            </a:r>
          </a:p>
          <a:p>
            <a:pPr algn="just"/>
            <a:endParaRPr lang="en-GB" sz="1300" dirty="0"/>
          </a:p>
          <a:p>
            <a:pPr algn="just"/>
            <a:r>
              <a:rPr lang="en-GB" sz="1200" b="1" dirty="0"/>
              <a:t>A. </a:t>
            </a:r>
            <a:r>
              <a:rPr lang="en-GB" sz="1200" dirty="0"/>
              <a:t>Which expressions of ‘proper’ femininity and masculinity exist (appearance, clothing, how someone moves) in different spaces? Where can such images be found (film, advertising, textbooks, music videos etc.)? Where are there breaks and irritations to concepts of femininity and masculinity?</a:t>
            </a:r>
          </a:p>
          <a:p>
            <a:pPr algn="just"/>
            <a:endParaRPr lang="en-GB" sz="1200" dirty="0"/>
          </a:p>
          <a:p>
            <a:pPr algn="just"/>
            <a:r>
              <a:rPr lang="en-GB" sz="1200" b="1" dirty="0"/>
              <a:t>B. </a:t>
            </a:r>
            <a:r>
              <a:rPr lang="en-US" sz="1200" dirty="0"/>
              <a:t>Which norms are conveyed in gender images (key question: how can men and women behave ‘correctly’)? To what extent do these norms limit people’s possibilities (perhaps also: how do these norms empower individuals)?</a:t>
            </a:r>
          </a:p>
          <a:p>
            <a:pPr algn="just"/>
            <a:endParaRPr lang="en-US" sz="1200" dirty="0"/>
          </a:p>
          <a:p>
            <a:pPr algn="just"/>
            <a:r>
              <a:rPr lang="en-US" sz="1200" b="1" dirty="0"/>
              <a:t>C. </a:t>
            </a:r>
            <a:r>
              <a:rPr lang="en-US" sz="1200" dirty="0"/>
              <a:t>Where can one find processes of change in traditional gender images? What strategies exist to question such structures (for example in a playful/activist way, in theater, in queer interventions, etc.)?</a:t>
            </a:r>
          </a:p>
        </p:txBody>
      </p:sp>
      <p:sp>
        <p:nvSpPr>
          <p:cNvPr id="11" name="Textfeld 10">
            <a:extLst>
              <a:ext uri="{FF2B5EF4-FFF2-40B4-BE49-F238E27FC236}">
                <a16:creationId xmlns:a16="http://schemas.microsoft.com/office/drawing/2014/main" id="{0FAC18E2-37F7-4F74-6B75-C0A0E390DCC9}"/>
              </a:ext>
            </a:extLst>
          </p:cNvPr>
          <p:cNvSpPr txBox="1"/>
          <p:nvPr/>
        </p:nvSpPr>
        <p:spPr>
          <a:xfrm>
            <a:off x="566973" y="8936636"/>
            <a:ext cx="6337415" cy="1646605"/>
          </a:xfrm>
          <a:prstGeom prst="rect">
            <a:avLst/>
          </a:prstGeom>
          <a:noFill/>
        </p:spPr>
        <p:txBody>
          <a:bodyPr wrap="square" rtlCol="0">
            <a:spAutoFit/>
          </a:bodyPr>
          <a:lstStyle/>
          <a:p>
            <a:r>
              <a:rPr lang="en-GB" sz="1200" u="sng" dirty="0"/>
              <a:t>Vocabulary</a:t>
            </a:r>
          </a:p>
          <a:p>
            <a:pPr algn="just">
              <a:spcAft>
                <a:spcPts val="600"/>
              </a:spcAft>
            </a:pPr>
            <a:r>
              <a:rPr lang="en-GB" sz="1200" b="1" dirty="0"/>
              <a:t>patriarchal: </a:t>
            </a:r>
            <a:r>
              <a:rPr lang="en-GB" sz="1200" dirty="0"/>
              <a:t>ruled or controlled by men – </a:t>
            </a:r>
            <a:r>
              <a:rPr lang="en-GB" sz="1200" b="1" dirty="0"/>
              <a:t>artisan: </a:t>
            </a:r>
            <a:r>
              <a:rPr lang="en-GB" sz="1200" i="1" dirty="0"/>
              <a:t>syn. </a:t>
            </a:r>
            <a:r>
              <a:rPr lang="en-GB" sz="1200" dirty="0"/>
              <a:t>craftsman – </a:t>
            </a:r>
            <a:r>
              <a:rPr lang="en-GB" sz="1200" b="1" dirty="0"/>
              <a:t>disreputable </a:t>
            </a:r>
            <a:r>
              <a:rPr lang="en-US" sz="1200" dirty="0"/>
              <a:t>not trusted or respected, thought to have a bad character</a:t>
            </a:r>
            <a:r>
              <a:rPr lang="en-GB" sz="1200" dirty="0"/>
              <a:t> – </a:t>
            </a:r>
            <a:r>
              <a:rPr lang="en-GB" sz="1200" b="1" dirty="0"/>
              <a:t>to inherit: </a:t>
            </a:r>
            <a:r>
              <a:rPr lang="en-US" sz="1200" dirty="0"/>
              <a:t>to receive money, a house, etc. from someone after they have died</a:t>
            </a:r>
            <a:r>
              <a:rPr lang="en-GB" sz="1200" dirty="0"/>
              <a:t> – </a:t>
            </a:r>
            <a:r>
              <a:rPr lang="en-GB" sz="1200" b="1" dirty="0"/>
              <a:t>sermon: </a:t>
            </a:r>
            <a:r>
              <a:rPr lang="en-US" sz="1200" dirty="0"/>
              <a:t>a talk on a religious or moral subject, esp. one given by a religious leader during a religious ceremony</a:t>
            </a:r>
            <a:r>
              <a:rPr lang="en-GB" sz="1200" dirty="0"/>
              <a:t> – </a:t>
            </a:r>
            <a:r>
              <a:rPr lang="en-GB" sz="1200" b="1" dirty="0"/>
              <a:t>cross-dressing: </a:t>
            </a:r>
            <a:r>
              <a:rPr lang="en-US" sz="1200" dirty="0"/>
              <a:t>the act of wearing clothes usually worn by a different gender – </a:t>
            </a:r>
            <a:r>
              <a:rPr lang="en-US" sz="1200" b="1" dirty="0"/>
              <a:t>break: </a:t>
            </a:r>
            <a:r>
              <a:rPr lang="en-US" sz="1200" dirty="0"/>
              <a:t>interruption</a:t>
            </a:r>
            <a:r>
              <a:rPr lang="en-US" sz="1000" dirty="0"/>
              <a:t>						</a:t>
            </a:r>
          </a:p>
          <a:p>
            <a:pPr>
              <a:spcAft>
                <a:spcPts val="600"/>
              </a:spcAft>
            </a:pPr>
            <a:r>
              <a:rPr lang="en-US" sz="800" dirty="0"/>
              <a:t>(annotations adapted from: https://dictionary.cambridge.org/dictionary/</a:t>
            </a:r>
            <a:r>
              <a:rPr lang="en-US" sz="800" dirty="0" err="1"/>
              <a:t>english</a:t>
            </a:r>
            <a:r>
              <a:rPr lang="en-US" sz="800" dirty="0"/>
              <a:t>/; information adapted </a:t>
            </a:r>
            <a:r>
              <a:rPr lang="en-GB" sz="800" dirty="0"/>
              <a:t>from</a:t>
            </a:r>
            <a:r>
              <a:rPr lang="en-US" sz="800" dirty="0"/>
              <a:t>: https://elizabethanenglandlife.com/women-children-in-elizabethan-society.html, https://www.talkspace.com/blog/gender-identity-vs-gender-expression/)</a:t>
            </a:r>
            <a:endParaRPr lang="en-GB" sz="800" b="1" dirty="0"/>
          </a:p>
        </p:txBody>
      </p:sp>
      <p:sp>
        <p:nvSpPr>
          <p:cNvPr id="3" name="Textfeld 2">
            <a:extLst>
              <a:ext uri="{FF2B5EF4-FFF2-40B4-BE49-F238E27FC236}">
                <a16:creationId xmlns:a16="http://schemas.microsoft.com/office/drawing/2014/main" id="{38E3C7B5-C28C-4CB4-AA50-CD9159C1AF65}"/>
              </a:ext>
            </a:extLst>
          </p:cNvPr>
          <p:cNvSpPr txBox="1"/>
          <p:nvPr/>
        </p:nvSpPr>
        <p:spPr>
          <a:xfrm>
            <a:off x="3929264" y="4858674"/>
            <a:ext cx="2975124" cy="830997"/>
          </a:xfrm>
          <a:prstGeom prst="rect">
            <a:avLst/>
          </a:prstGeom>
          <a:solidFill>
            <a:schemeClr val="bg2"/>
          </a:solidFill>
          <a:ln>
            <a:solidFill>
              <a:schemeClr val="bg1"/>
            </a:solidFill>
          </a:ln>
        </p:spPr>
        <p:txBody>
          <a:bodyPr wrap="square" rtlCol="0">
            <a:spAutoFit/>
          </a:bodyPr>
          <a:lstStyle/>
          <a:p>
            <a:r>
              <a:rPr lang="en-GB" sz="1200" b="1" dirty="0"/>
              <a:t>Gender Identity</a:t>
            </a:r>
            <a:r>
              <a:rPr lang="en-GB" sz="1200" dirty="0"/>
              <a:t> is a very personal experience and relies on someone‘s internal sense of who they are in terms of their gender.</a:t>
            </a:r>
            <a:endParaRPr lang="en-GB" sz="1200" b="1" dirty="0"/>
          </a:p>
        </p:txBody>
      </p:sp>
      <p:sp>
        <p:nvSpPr>
          <p:cNvPr id="6" name="Textfeld 5">
            <a:extLst>
              <a:ext uri="{FF2B5EF4-FFF2-40B4-BE49-F238E27FC236}">
                <a16:creationId xmlns:a16="http://schemas.microsoft.com/office/drawing/2014/main" id="{17DED20E-CE06-BD29-FAF0-37A988F294D8}"/>
              </a:ext>
            </a:extLst>
          </p:cNvPr>
          <p:cNvSpPr txBox="1"/>
          <p:nvPr/>
        </p:nvSpPr>
        <p:spPr>
          <a:xfrm>
            <a:off x="655287" y="4831931"/>
            <a:ext cx="2098307" cy="830997"/>
          </a:xfrm>
          <a:prstGeom prst="rect">
            <a:avLst/>
          </a:prstGeom>
          <a:solidFill>
            <a:schemeClr val="bg2"/>
          </a:solidFill>
          <a:ln>
            <a:solidFill>
              <a:schemeClr val="bg1"/>
            </a:solidFill>
          </a:ln>
        </p:spPr>
        <p:txBody>
          <a:bodyPr wrap="square" rtlCol="0">
            <a:spAutoFit/>
          </a:bodyPr>
          <a:lstStyle/>
          <a:p>
            <a:r>
              <a:rPr lang="en-GB" sz="1200" b="1" dirty="0"/>
              <a:t>Gender Expression </a:t>
            </a:r>
            <a:r>
              <a:rPr lang="en-GB" sz="1200" dirty="0"/>
              <a:t>is how someone outwardly presents their gender to the external world.</a:t>
            </a:r>
            <a:endParaRPr lang="en-GB" sz="1200" b="1" dirty="0"/>
          </a:p>
        </p:txBody>
      </p:sp>
      <p:sp>
        <p:nvSpPr>
          <p:cNvPr id="10" name="Textfeld 9">
            <a:extLst>
              <a:ext uri="{FF2B5EF4-FFF2-40B4-BE49-F238E27FC236}">
                <a16:creationId xmlns:a16="http://schemas.microsoft.com/office/drawing/2014/main" id="{D675C1AB-33D2-759A-DFE0-28135BDBE91B}"/>
              </a:ext>
            </a:extLst>
          </p:cNvPr>
          <p:cNvSpPr txBox="1"/>
          <p:nvPr/>
        </p:nvSpPr>
        <p:spPr>
          <a:xfrm>
            <a:off x="520978" y="1966017"/>
            <a:ext cx="6517713" cy="2693045"/>
          </a:xfrm>
          <a:prstGeom prst="rect">
            <a:avLst/>
          </a:prstGeom>
          <a:noFill/>
        </p:spPr>
        <p:txBody>
          <a:bodyPr wrap="square">
            <a:spAutoFit/>
          </a:bodyPr>
          <a:lstStyle/>
          <a:p>
            <a:r>
              <a:rPr lang="en-US" sz="1300" u="sng" kern="100" dirty="0">
                <a:effectLst/>
                <a:latin typeface="Calibri" panose="020F0502020204030204" pitchFamily="34" charset="0"/>
                <a:ea typeface="Calibri" panose="020F0502020204030204" pitchFamily="34" charset="0"/>
                <a:cs typeface="Times New Roman" panose="02020603050405020304" pitchFamily="18" charset="0"/>
              </a:rPr>
              <a:t>Women in Early Modern English society</a:t>
            </a:r>
          </a:p>
          <a:p>
            <a:pPr algn="just"/>
            <a:r>
              <a:rPr lang="en-US" sz="1300" kern="100" dirty="0">
                <a:effectLst/>
                <a:latin typeface="Calibri" panose="020F0502020204030204" pitchFamily="34" charset="0"/>
                <a:ea typeface="Calibri" panose="020F0502020204030204" pitchFamily="34" charset="0"/>
                <a:cs typeface="Times New Roman" panose="02020603050405020304" pitchFamily="18" charset="0"/>
              </a:rPr>
              <a:t>Despite having a queen in Elizabethan England, it was a dominantly patriarchal society, limiting women’s rights and actions. Women couldn’t attend educational institutions, preventing them from entering professions like law or medicine. Mandy guilds, responsible for training artisans such as goldsmiths and carpenters, excluded women. Acting, considered disreputable, was also inaccessible to women. Typically, men were the primary earners while women were homemakers. Women couldn’t vote and</a:t>
            </a:r>
            <a:r>
              <a:rPr lang="en-US" sz="1300" kern="100" dirty="0">
                <a:latin typeface="Calibri" panose="020F0502020204030204" pitchFamily="34" charset="0"/>
                <a:ea typeface="Calibri" panose="020F0502020204030204" pitchFamily="34" charset="0"/>
                <a:cs typeface="Times New Roman" panose="02020603050405020304" pitchFamily="18" charset="0"/>
              </a:rPr>
              <a:t> </a:t>
            </a:r>
            <a:r>
              <a:rPr lang="en-US" sz="1300" kern="100" dirty="0">
                <a:effectLst/>
                <a:latin typeface="Calibri" panose="020F0502020204030204" pitchFamily="34" charset="0"/>
                <a:ea typeface="Calibri" panose="020F0502020204030204" pitchFamily="34" charset="0"/>
                <a:cs typeface="Times New Roman" panose="02020603050405020304" pitchFamily="18" charset="0"/>
              </a:rPr>
              <a:t>while they could inherit property, they weren’t allowed to buy it. Beyond legal limits, societal norms also constrained women, emphasizing distinct roles for both genders. Elizabethan literature and sermons advised women to be submissive to male figures. Women wearing men’s attire were seen as challenging gender norms, whereas men in women’s clothing were seen as diminishing their masculinity. Contrarily, the theatre was an exception where gender roles were playfully challenged, but only by men, as they commonly portrayed female characters. </a:t>
            </a:r>
            <a:endParaRPr lang="de-DE" sz="13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Grafik 11" descr="Ein Bild, das Symbol, Screenshot, Billardkugel enthält.&#10;&#10;Automatisch generierte Beschreibung">
            <a:extLst>
              <a:ext uri="{FF2B5EF4-FFF2-40B4-BE49-F238E27FC236}">
                <a16:creationId xmlns:a16="http://schemas.microsoft.com/office/drawing/2014/main" id="{D825C1A6-D951-0E59-F715-34FB20BAB6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81778" y="9987611"/>
            <a:ext cx="886460" cy="304800"/>
          </a:xfrm>
          <a:prstGeom prst="rect">
            <a:avLst/>
          </a:prstGeom>
        </p:spPr>
      </p:pic>
      <p:sp>
        <p:nvSpPr>
          <p:cNvPr id="14" name="Textfeld 2">
            <a:extLst>
              <a:ext uri="{FF2B5EF4-FFF2-40B4-BE49-F238E27FC236}">
                <a16:creationId xmlns:a16="http://schemas.microsoft.com/office/drawing/2014/main" id="{5EACCA55-5CF2-EC61-C88A-8E293CB03FCC}"/>
              </a:ext>
            </a:extLst>
          </p:cNvPr>
          <p:cNvSpPr txBox="1"/>
          <p:nvPr/>
        </p:nvSpPr>
        <p:spPr>
          <a:xfrm rot="16200000">
            <a:off x="-1079441" y="8064421"/>
            <a:ext cx="2820852" cy="44386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1000"/>
              </a:spcAft>
            </a:pPr>
            <a:r>
              <a:rPr lang="en-US" sz="600" kern="100" dirty="0">
                <a:effectLst/>
                <a:latin typeface="Arial" panose="020B0604020202020204" pitchFamily="34" charset="0"/>
                <a:ea typeface="Calibri" panose="020F0502020204030204" pitchFamily="34" charset="0"/>
                <a:cs typeface="Times New Roman" panose="02020603050405020304" pitchFamily="18" charset="0"/>
              </a:rPr>
              <a:t>Except where otherwise noted, this material by</a:t>
            </a:r>
            <a:r>
              <a:rPr lang="en-US" sz="600" b="1" kern="100" dirty="0">
                <a:effectLst/>
                <a:latin typeface="Arial" panose="020B0604020202020204" pitchFamily="34" charset="0"/>
                <a:ea typeface="Calibri" panose="020F0502020204030204" pitchFamily="34" charset="0"/>
                <a:cs typeface="Times New Roman" panose="02020603050405020304" pitchFamily="18" charset="0"/>
              </a:rPr>
              <a:t> </a:t>
            </a:r>
            <a:r>
              <a:rPr lang="en-US" sz="600" b="1" kern="100" dirty="0" err="1">
                <a:effectLst/>
                <a:latin typeface="Arial" panose="020B0604020202020204" pitchFamily="34" charset="0"/>
                <a:ea typeface="Calibri" panose="020F0502020204030204" pitchFamily="34" charset="0"/>
                <a:cs typeface="Times New Roman" panose="02020603050405020304" pitchFamily="18" charset="0"/>
              </a:rPr>
              <a:t>Jarrik</a:t>
            </a:r>
            <a:r>
              <a:rPr lang="en-US" sz="600" b="1" kern="100" dirty="0">
                <a:effectLst/>
                <a:latin typeface="Arial" panose="020B0604020202020204" pitchFamily="34" charset="0"/>
                <a:ea typeface="Calibri" panose="020F0502020204030204" pitchFamily="34" charset="0"/>
                <a:cs typeface="Times New Roman" panose="02020603050405020304" pitchFamily="18" charset="0"/>
              </a:rPr>
              <a:t> Thiessen </a:t>
            </a:r>
            <a:r>
              <a:rPr lang="en-US" sz="600" kern="100" dirty="0">
                <a:effectLst/>
                <a:latin typeface="Arial" panose="020B0604020202020204" pitchFamily="34" charset="0"/>
                <a:ea typeface="Calibri" panose="020F0502020204030204" pitchFamily="34" charset="0"/>
                <a:cs typeface="Times New Roman" panose="02020603050405020304" pitchFamily="18" charset="0"/>
              </a:rPr>
              <a:t>is licensed under a Creative Commons Attribution 4.0 International license (CC-BY).</a:t>
            </a:r>
            <a:endParaRPr lang="de-DE" sz="1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521060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1015</Words>
  <Application>Microsoft Macintosh PowerPoint</Application>
  <PresentationFormat>Benutzerdefiniert</PresentationFormat>
  <Paragraphs>35</Paragraphs>
  <Slides>2</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vt:i4>
      </vt:variant>
    </vt:vector>
  </HeadingPairs>
  <TitlesOfParts>
    <vt:vector size="6" baseType="lpstr">
      <vt:lpstr>Arial</vt:lpstr>
      <vt:lpstr>Calibri</vt:lpstr>
      <vt:lpstr>Calibri Light</vt:lpstr>
      <vt:lpstr>Office</vt:lpstr>
      <vt:lpstr>WS 10: Gender Roles – Shakespeare‘s Twelfth Night</vt:lpstr>
      <vt:lpstr>WS 10: Gender Roles – Shakespeare‘s Twelfth Night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Roles - Shakespeare</dc:title>
  <dc:creator>Jarrik Th</dc:creator>
  <cp:lastModifiedBy>Leon Grimsmann</cp:lastModifiedBy>
  <cp:revision>28</cp:revision>
  <dcterms:created xsi:type="dcterms:W3CDTF">2023-09-21T12:40:59Z</dcterms:created>
  <dcterms:modified xsi:type="dcterms:W3CDTF">2023-12-18T12:13:52Z</dcterms:modified>
</cp:coreProperties>
</file>