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sldIdLst>
    <p:sldId id="256" r:id="rId2"/>
    <p:sldId id="257" r:id="rId3"/>
  </p:sldIdLst>
  <p:sldSz cx="7556500" cy="10693400"/>
  <p:notesSz cx="6858000" cy="9144000"/>
  <p:embeddedFontLst>
    <p:embeddedFont>
      <p:font typeface="Times Neue Roman" pitchFamily="2" charset="77"/>
      <p:regular r:id="rId5"/>
    </p:embeddedFont>
    <p:embeddedFont>
      <p:font typeface="Times Neue Roman Bold" pitchFamily="2" charset="77"/>
      <p:regular r:id="rId6"/>
      <p:bold r:id="rId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DB42860-E87A-B3E8-29E3-AC4ED85E8AEC}" name="Leon Grimsmann" initials="LG" userId="S::Leon.Grimsmann@unikielde.onmicrosoft.com::c0ca4db7-79c0-44b4-b238-e7200aed601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3F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870" autoAdjust="0"/>
    <p:restoredTop sz="94575" autoAdjust="0"/>
  </p:normalViewPr>
  <p:slideViewPr>
    <p:cSldViewPr>
      <p:cViewPr>
        <p:scale>
          <a:sx n="191" d="100"/>
          <a:sy n="191" d="100"/>
        </p:scale>
        <p:origin x="984"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font" Target="fonts/font3.fntdata"/><Relationship Id="rId12"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tableStyles" Target="tableStyles.xml"/><Relationship Id="rId5" Type="http://schemas.openxmlformats.org/officeDocument/2006/relationships/font" Target="fonts/font1.fntdata"/><Relationship Id="rId10" Type="http://schemas.openxmlformats.org/officeDocument/2006/relationships/theme" Target="theme/theme1.xml"/><Relationship Id="rId4" Type="http://schemas.openxmlformats.org/officeDocument/2006/relationships/notesMaster" Target="notesMasters/notes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B45884-5928-2345-8600-F4B552A25545}" type="datetimeFigureOut">
              <a:rPr lang="en-US" smtClean="0"/>
              <a:t>10/3/24</a:t>
            </a:fld>
            <a:endParaRPr lang="en-US"/>
          </a:p>
        </p:txBody>
      </p:sp>
      <p:sp>
        <p:nvSpPr>
          <p:cNvPr id="4" name="Folienbildplatzhalt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E80254-DC96-324C-BB6B-4E43C97F3DBD}" type="slidenum">
              <a:rPr lang="en-US" smtClean="0"/>
              <a:t>‹Nr.›</a:t>
            </a:fld>
            <a:endParaRPr lang="en-US"/>
          </a:p>
        </p:txBody>
      </p:sp>
    </p:spTree>
    <p:extLst>
      <p:ext uri="{BB962C8B-B14F-4D97-AF65-F5344CB8AC3E}">
        <p14:creationId xmlns:p14="http://schemas.microsoft.com/office/powerpoint/2010/main" val="3080382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B2E80254-DC96-324C-BB6B-4E43C97F3DBD}" type="slidenum">
              <a:rPr lang="en-US" smtClean="0"/>
              <a:t>2</a:t>
            </a:fld>
            <a:endParaRPr lang="en-US"/>
          </a:p>
        </p:txBody>
      </p:sp>
    </p:spTree>
    <p:extLst>
      <p:ext uri="{BB962C8B-B14F-4D97-AF65-F5344CB8AC3E}">
        <p14:creationId xmlns:p14="http://schemas.microsoft.com/office/powerpoint/2010/main" val="28743661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10/3/24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10/3/24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10/3/24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10/3/24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393219" y="1723025"/>
            <a:ext cx="6663895" cy="0"/>
          </a:xfrm>
          <a:prstGeom prst="line">
            <a:avLst/>
          </a:prstGeom>
          <a:ln w="28575" cap="rnd">
            <a:solidFill>
              <a:srgbClr val="000000"/>
            </a:solidFill>
            <a:prstDash val="solid"/>
            <a:headEnd type="none" w="sm" len="sm"/>
            <a:tailEnd type="none" w="sm" len="sm"/>
          </a:ln>
        </p:spPr>
        <p:txBody>
          <a:bodyPr/>
          <a:lstStyle/>
          <a:p>
            <a:endParaRPr lang="de-DE"/>
          </a:p>
        </p:txBody>
      </p:sp>
      <p:grpSp>
        <p:nvGrpSpPr>
          <p:cNvPr id="3" name="Group 3"/>
          <p:cNvGrpSpPr/>
          <p:nvPr/>
        </p:nvGrpSpPr>
        <p:grpSpPr>
          <a:xfrm>
            <a:off x="4265968" y="2255510"/>
            <a:ext cx="2791146" cy="1032900"/>
            <a:chOff x="0" y="0"/>
            <a:chExt cx="8809820" cy="3542493"/>
          </a:xfrm>
        </p:grpSpPr>
        <p:sp>
          <p:nvSpPr>
            <p:cNvPr id="4" name="Freeform 4"/>
            <p:cNvSpPr/>
            <p:nvPr/>
          </p:nvSpPr>
          <p:spPr>
            <a:xfrm>
              <a:off x="31750" y="31750"/>
              <a:ext cx="8746320" cy="3478993"/>
            </a:xfrm>
            <a:custGeom>
              <a:avLst/>
              <a:gdLst/>
              <a:ahLst/>
              <a:cxnLst/>
              <a:rect l="l" t="t" r="r" b="b"/>
              <a:pathLst>
                <a:path w="8746320" h="3478993">
                  <a:moveTo>
                    <a:pt x="8653611" y="3478993"/>
                  </a:moveTo>
                  <a:lnTo>
                    <a:pt x="92710" y="3478993"/>
                  </a:lnTo>
                  <a:cubicBezTo>
                    <a:pt x="41910" y="3478993"/>
                    <a:pt x="0" y="3437083"/>
                    <a:pt x="0" y="3386283"/>
                  </a:cubicBezTo>
                  <a:lnTo>
                    <a:pt x="0" y="92710"/>
                  </a:lnTo>
                  <a:cubicBezTo>
                    <a:pt x="0" y="41910"/>
                    <a:pt x="41910" y="0"/>
                    <a:pt x="92710" y="0"/>
                  </a:cubicBezTo>
                  <a:lnTo>
                    <a:pt x="8652340" y="0"/>
                  </a:lnTo>
                  <a:cubicBezTo>
                    <a:pt x="8703140" y="0"/>
                    <a:pt x="8745051" y="41910"/>
                    <a:pt x="8745051" y="92710"/>
                  </a:cubicBezTo>
                  <a:lnTo>
                    <a:pt x="8745051" y="3385013"/>
                  </a:lnTo>
                  <a:cubicBezTo>
                    <a:pt x="8746320" y="3437083"/>
                    <a:pt x="8704411" y="3478993"/>
                    <a:pt x="8653611" y="3478993"/>
                  </a:cubicBezTo>
                  <a:close/>
                </a:path>
              </a:pathLst>
            </a:custGeom>
            <a:solidFill>
              <a:srgbClr val="F2FAE8"/>
            </a:solidFill>
          </p:spPr>
          <p:txBody>
            <a:bodyPr/>
            <a:lstStyle/>
            <a:p>
              <a:endParaRPr lang="de-DE"/>
            </a:p>
          </p:txBody>
        </p:sp>
        <p:sp>
          <p:nvSpPr>
            <p:cNvPr id="5" name="Freeform 5"/>
            <p:cNvSpPr/>
            <p:nvPr/>
          </p:nvSpPr>
          <p:spPr>
            <a:xfrm>
              <a:off x="0" y="0"/>
              <a:ext cx="8809820" cy="3542493"/>
            </a:xfrm>
            <a:custGeom>
              <a:avLst/>
              <a:gdLst/>
              <a:ahLst/>
              <a:cxnLst/>
              <a:rect l="l" t="t" r="r" b="b"/>
              <a:pathLst>
                <a:path w="8809820" h="3542493">
                  <a:moveTo>
                    <a:pt x="8685361" y="59690"/>
                  </a:moveTo>
                  <a:cubicBezTo>
                    <a:pt x="8720920" y="59690"/>
                    <a:pt x="8750130" y="88900"/>
                    <a:pt x="8750130" y="124460"/>
                  </a:cubicBezTo>
                  <a:lnTo>
                    <a:pt x="8750130" y="3418033"/>
                  </a:lnTo>
                  <a:cubicBezTo>
                    <a:pt x="8750130" y="3453593"/>
                    <a:pt x="8720920" y="3482803"/>
                    <a:pt x="8685361" y="3482803"/>
                  </a:cubicBezTo>
                  <a:lnTo>
                    <a:pt x="124460" y="3482803"/>
                  </a:lnTo>
                  <a:cubicBezTo>
                    <a:pt x="88900" y="3482803"/>
                    <a:pt x="59690" y="3453593"/>
                    <a:pt x="59690" y="3418033"/>
                  </a:cubicBezTo>
                  <a:lnTo>
                    <a:pt x="59690" y="124460"/>
                  </a:lnTo>
                  <a:cubicBezTo>
                    <a:pt x="59690" y="88900"/>
                    <a:pt x="88900" y="59690"/>
                    <a:pt x="124460" y="59690"/>
                  </a:cubicBezTo>
                  <a:lnTo>
                    <a:pt x="8685361" y="59690"/>
                  </a:lnTo>
                  <a:moveTo>
                    <a:pt x="8685361" y="0"/>
                  </a:moveTo>
                  <a:lnTo>
                    <a:pt x="124460" y="0"/>
                  </a:lnTo>
                  <a:cubicBezTo>
                    <a:pt x="55880" y="0"/>
                    <a:pt x="0" y="55880"/>
                    <a:pt x="0" y="124460"/>
                  </a:cubicBezTo>
                  <a:lnTo>
                    <a:pt x="0" y="3418033"/>
                  </a:lnTo>
                  <a:cubicBezTo>
                    <a:pt x="0" y="3486613"/>
                    <a:pt x="55880" y="3542493"/>
                    <a:pt x="124460" y="3542493"/>
                  </a:cubicBezTo>
                  <a:lnTo>
                    <a:pt x="8685361" y="3542493"/>
                  </a:lnTo>
                  <a:cubicBezTo>
                    <a:pt x="8753941" y="3542493"/>
                    <a:pt x="8809820" y="3486613"/>
                    <a:pt x="8809820" y="3418033"/>
                  </a:cubicBezTo>
                  <a:lnTo>
                    <a:pt x="8809820" y="124460"/>
                  </a:lnTo>
                  <a:cubicBezTo>
                    <a:pt x="8809820" y="55880"/>
                    <a:pt x="8753941" y="0"/>
                    <a:pt x="8685361" y="0"/>
                  </a:cubicBezTo>
                  <a:close/>
                </a:path>
              </a:pathLst>
            </a:custGeom>
            <a:solidFill>
              <a:srgbClr val="2340A4"/>
            </a:solidFill>
          </p:spPr>
          <p:txBody>
            <a:bodyPr/>
            <a:lstStyle/>
            <a:p>
              <a:endParaRPr lang="de-DE"/>
            </a:p>
          </p:txBody>
        </p:sp>
      </p:grpSp>
      <p:grpSp>
        <p:nvGrpSpPr>
          <p:cNvPr id="6" name="Group 6"/>
          <p:cNvGrpSpPr/>
          <p:nvPr/>
        </p:nvGrpSpPr>
        <p:grpSpPr>
          <a:xfrm>
            <a:off x="4380419" y="2113550"/>
            <a:ext cx="2562242" cy="420552"/>
            <a:chOff x="0" y="0"/>
            <a:chExt cx="8087321" cy="1327407"/>
          </a:xfrm>
        </p:grpSpPr>
        <p:sp>
          <p:nvSpPr>
            <p:cNvPr id="7" name="Freeform 7"/>
            <p:cNvSpPr/>
            <p:nvPr/>
          </p:nvSpPr>
          <p:spPr>
            <a:xfrm>
              <a:off x="31750" y="31750"/>
              <a:ext cx="8023821" cy="1263907"/>
            </a:xfrm>
            <a:custGeom>
              <a:avLst/>
              <a:gdLst/>
              <a:ahLst/>
              <a:cxnLst/>
              <a:rect l="l" t="t" r="r" b="b"/>
              <a:pathLst>
                <a:path w="8023821" h="1263907">
                  <a:moveTo>
                    <a:pt x="7931111" y="1263907"/>
                  </a:moveTo>
                  <a:lnTo>
                    <a:pt x="92710" y="1263907"/>
                  </a:lnTo>
                  <a:cubicBezTo>
                    <a:pt x="41910" y="1263907"/>
                    <a:pt x="0" y="1221997"/>
                    <a:pt x="0" y="1171197"/>
                  </a:cubicBezTo>
                  <a:lnTo>
                    <a:pt x="0" y="92710"/>
                  </a:lnTo>
                  <a:cubicBezTo>
                    <a:pt x="0" y="41910"/>
                    <a:pt x="41910" y="0"/>
                    <a:pt x="92710" y="0"/>
                  </a:cubicBezTo>
                  <a:lnTo>
                    <a:pt x="7929842" y="0"/>
                  </a:lnTo>
                  <a:cubicBezTo>
                    <a:pt x="7980642" y="0"/>
                    <a:pt x="8022551" y="41910"/>
                    <a:pt x="8022551" y="92710"/>
                  </a:cubicBezTo>
                  <a:lnTo>
                    <a:pt x="8022551" y="1169927"/>
                  </a:lnTo>
                  <a:cubicBezTo>
                    <a:pt x="8023821" y="1221997"/>
                    <a:pt x="7981911" y="1263907"/>
                    <a:pt x="7931111" y="1263907"/>
                  </a:cubicBezTo>
                  <a:close/>
                </a:path>
              </a:pathLst>
            </a:custGeom>
            <a:solidFill>
              <a:srgbClr val="F2FAE8"/>
            </a:solidFill>
          </p:spPr>
          <p:txBody>
            <a:bodyPr/>
            <a:lstStyle/>
            <a:p>
              <a:endParaRPr lang="de-DE"/>
            </a:p>
          </p:txBody>
        </p:sp>
        <p:sp>
          <p:nvSpPr>
            <p:cNvPr id="8" name="Freeform 8"/>
            <p:cNvSpPr/>
            <p:nvPr/>
          </p:nvSpPr>
          <p:spPr>
            <a:xfrm>
              <a:off x="0" y="0"/>
              <a:ext cx="8087321" cy="1327407"/>
            </a:xfrm>
            <a:custGeom>
              <a:avLst/>
              <a:gdLst/>
              <a:ahLst/>
              <a:cxnLst/>
              <a:rect l="l" t="t" r="r" b="b"/>
              <a:pathLst>
                <a:path w="8087321" h="1327407">
                  <a:moveTo>
                    <a:pt x="7962861" y="59690"/>
                  </a:moveTo>
                  <a:cubicBezTo>
                    <a:pt x="7998421" y="59690"/>
                    <a:pt x="8027631" y="88900"/>
                    <a:pt x="8027631" y="124460"/>
                  </a:cubicBezTo>
                  <a:lnTo>
                    <a:pt x="8027631" y="1202947"/>
                  </a:lnTo>
                  <a:cubicBezTo>
                    <a:pt x="8027631" y="1238507"/>
                    <a:pt x="7998421" y="1267717"/>
                    <a:pt x="7962861" y="1267717"/>
                  </a:cubicBezTo>
                  <a:lnTo>
                    <a:pt x="124460" y="1267717"/>
                  </a:lnTo>
                  <a:cubicBezTo>
                    <a:pt x="88900" y="1267717"/>
                    <a:pt x="59690" y="1238507"/>
                    <a:pt x="59690" y="1202947"/>
                  </a:cubicBezTo>
                  <a:lnTo>
                    <a:pt x="59690" y="124460"/>
                  </a:lnTo>
                  <a:cubicBezTo>
                    <a:pt x="59690" y="88900"/>
                    <a:pt x="88900" y="59690"/>
                    <a:pt x="124460" y="59690"/>
                  </a:cubicBezTo>
                  <a:lnTo>
                    <a:pt x="7962861" y="59690"/>
                  </a:lnTo>
                  <a:moveTo>
                    <a:pt x="7962861" y="0"/>
                  </a:moveTo>
                  <a:lnTo>
                    <a:pt x="124460" y="0"/>
                  </a:lnTo>
                  <a:cubicBezTo>
                    <a:pt x="55880" y="0"/>
                    <a:pt x="0" y="55880"/>
                    <a:pt x="0" y="124460"/>
                  </a:cubicBezTo>
                  <a:lnTo>
                    <a:pt x="0" y="1202947"/>
                  </a:lnTo>
                  <a:cubicBezTo>
                    <a:pt x="0" y="1271527"/>
                    <a:pt x="55880" y="1327407"/>
                    <a:pt x="124460" y="1327407"/>
                  </a:cubicBezTo>
                  <a:lnTo>
                    <a:pt x="7962861" y="1327407"/>
                  </a:lnTo>
                  <a:cubicBezTo>
                    <a:pt x="8031442" y="1327407"/>
                    <a:pt x="8087321" y="1271527"/>
                    <a:pt x="8087321" y="1202947"/>
                  </a:cubicBezTo>
                  <a:lnTo>
                    <a:pt x="8087321" y="124460"/>
                  </a:lnTo>
                  <a:cubicBezTo>
                    <a:pt x="8087321" y="55880"/>
                    <a:pt x="8031442" y="0"/>
                    <a:pt x="7962861" y="0"/>
                  </a:cubicBezTo>
                  <a:close/>
                </a:path>
              </a:pathLst>
            </a:custGeom>
            <a:solidFill>
              <a:srgbClr val="2340A4"/>
            </a:solidFill>
          </p:spPr>
          <p:txBody>
            <a:bodyPr/>
            <a:lstStyle/>
            <a:p>
              <a:endParaRPr lang="de-DE"/>
            </a:p>
          </p:txBody>
        </p:sp>
      </p:grpSp>
      <p:grpSp>
        <p:nvGrpSpPr>
          <p:cNvPr id="9" name="Group 9"/>
          <p:cNvGrpSpPr/>
          <p:nvPr/>
        </p:nvGrpSpPr>
        <p:grpSpPr>
          <a:xfrm>
            <a:off x="1416050" y="8624140"/>
            <a:ext cx="6082381" cy="2016455"/>
            <a:chOff x="0" y="0"/>
            <a:chExt cx="14172145" cy="10746804"/>
          </a:xfrm>
        </p:grpSpPr>
        <p:sp>
          <p:nvSpPr>
            <p:cNvPr id="10" name="Freeform 10"/>
            <p:cNvSpPr/>
            <p:nvPr/>
          </p:nvSpPr>
          <p:spPr>
            <a:xfrm>
              <a:off x="31750" y="31750"/>
              <a:ext cx="14108644" cy="10683304"/>
            </a:xfrm>
            <a:custGeom>
              <a:avLst/>
              <a:gdLst/>
              <a:ahLst/>
              <a:cxnLst/>
              <a:rect l="l" t="t" r="r" b="b"/>
              <a:pathLst>
                <a:path w="14108644" h="10683304">
                  <a:moveTo>
                    <a:pt x="14015935" y="10683304"/>
                  </a:moveTo>
                  <a:lnTo>
                    <a:pt x="92710" y="10683304"/>
                  </a:lnTo>
                  <a:cubicBezTo>
                    <a:pt x="41910" y="10683304"/>
                    <a:pt x="0" y="10641394"/>
                    <a:pt x="0" y="10590594"/>
                  </a:cubicBezTo>
                  <a:lnTo>
                    <a:pt x="0" y="92710"/>
                  </a:lnTo>
                  <a:cubicBezTo>
                    <a:pt x="0" y="41910"/>
                    <a:pt x="41910" y="0"/>
                    <a:pt x="92710" y="0"/>
                  </a:cubicBezTo>
                  <a:lnTo>
                    <a:pt x="14014665" y="0"/>
                  </a:lnTo>
                  <a:cubicBezTo>
                    <a:pt x="14065465" y="0"/>
                    <a:pt x="14107375" y="41910"/>
                    <a:pt x="14107375" y="92710"/>
                  </a:cubicBezTo>
                  <a:lnTo>
                    <a:pt x="14107375" y="10589324"/>
                  </a:lnTo>
                  <a:cubicBezTo>
                    <a:pt x="14108644" y="10641394"/>
                    <a:pt x="14066735" y="10683304"/>
                    <a:pt x="14015935" y="10683304"/>
                  </a:cubicBezTo>
                  <a:close/>
                </a:path>
              </a:pathLst>
            </a:custGeom>
            <a:solidFill>
              <a:srgbClr val="F2FAE8"/>
            </a:solidFill>
          </p:spPr>
          <p:txBody>
            <a:bodyPr/>
            <a:lstStyle/>
            <a:p>
              <a:endParaRPr lang="de-DE"/>
            </a:p>
          </p:txBody>
        </p:sp>
        <p:sp>
          <p:nvSpPr>
            <p:cNvPr id="11" name="Freeform 11"/>
            <p:cNvSpPr/>
            <p:nvPr/>
          </p:nvSpPr>
          <p:spPr>
            <a:xfrm>
              <a:off x="0" y="0"/>
              <a:ext cx="14172144" cy="10746804"/>
            </a:xfrm>
            <a:custGeom>
              <a:avLst/>
              <a:gdLst/>
              <a:ahLst/>
              <a:cxnLst/>
              <a:rect l="l" t="t" r="r" b="b"/>
              <a:pathLst>
                <a:path w="14172144" h="10746804">
                  <a:moveTo>
                    <a:pt x="14047685" y="59690"/>
                  </a:moveTo>
                  <a:cubicBezTo>
                    <a:pt x="14083244" y="59690"/>
                    <a:pt x="14112455" y="88900"/>
                    <a:pt x="14112455" y="124460"/>
                  </a:cubicBezTo>
                  <a:lnTo>
                    <a:pt x="14112455" y="10622344"/>
                  </a:lnTo>
                  <a:cubicBezTo>
                    <a:pt x="14112455" y="10657904"/>
                    <a:pt x="14083244" y="10687114"/>
                    <a:pt x="14047685" y="10687114"/>
                  </a:cubicBezTo>
                  <a:lnTo>
                    <a:pt x="124460" y="10687114"/>
                  </a:lnTo>
                  <a:cubicBezTo>
                    <a:pt x="88900" y="10687114"/>
                    <a:pt x="59690" y="10657904"/>
                    <a:pt x="59690" y="10622344"/>
                  </a:cubicBezTo>
                  <a:lnTo>
                    <a:pt x="59690" y="124460"/>
                  </a:lnTo>
                  <a:cubicBezTo>
                    <a:pt x="59690" y="88900"/>
                    <a:pt x="88900" y="59690"/>
                    <a:pt x="124460" y="59690"/>
                  </a:cubicBezTo>
                  <a:lnTo>
                    <a:pt x="14047685" y="59690"/>
                  </a:lnTo>
                  <a:moveTo>
                    <a:pt x="14047685" y="0"/>
                  </a:moveTo>
                  <a:lnTo>
                    <a:pt x="124460" y="0"/>
                  </a:lnTo>
                  <a:cubicBezTo>
                    <a:pt x="55880" y="0"/>
                    <a:pt x="0" y="55880"/>
                    <a:pt x="0" y="124460"/>
                  </a:cubicBezTo>
                  <a:lnTo>
                    <a:pt x="0" y="10622344"/>
                  </a:lnTo>
                  <a:cubicBezTo>
                    <a:pt x="0" y="10690924"/>
                    <a:pt x="55880" y="10746804"/>
                    <a:pt x="124460" y="10746804"/>
                  </a:cubicBezTo>
                  <a:lnTo>
                    <a:pt x="14047685" y="10746804"/>
                  </a:lnTo>
                  <a:cubicBezTo>
                    <a:pt x="14116265" y="10746804"/>
                    <a:pt x="14172144" y="10690924"/>
                    <a:pt x="14172144" y="10622344"/>
                  </a:cubicBezTo>
                  <a:lnTo>
                    <a:pt x="14172144" y="124460"/>
                  </a:lnTo>
                  <a:cubicBezTo>
                    <a:pt x="14172144" y="55880"/>
                    <a:pt x="14116265" y="0"/>
                    <a:pt x="14047685" y="0"/>
                  </a:cubicBezTo>
                  <a:close/>
                </a:path>
              </a:pathLst>
            </a:custGeom>
            <a:solidFill>
              <a:srgbClr val="2340A4"/>
            </a:solidFill>
          </p:spPr>
          <p:txBody>
            <a:bodyPr/>
            <a:lstStyle/>
            <a:p>
              <a:endParaRPr lang="de-DE"/>
            </a:p>
          </p:txBody>
        </p:sp>
      </p:grpSp>
      <p:grpSp>
        <p:nvGrpSpPr>
          <p:cNvPr id="12" name="Group 12"/>
          <p:cNvGrpSpPr/>
          <p:nvPr/>
        </p:nvGrpSpPr>
        <p:grpSpPr>
          <a:xfrm>
            <a:off x="3883959" y="8261177"/>
            <a:ext cx="2562242" cy="420552"/>
            <a:chOff x="0" y="0"/>
            <a:chExt cx="8087321" cy="1327407"/>
          </a:xfrm>
        </p:grpSpPr>
        <p:sp>
          <p:nvSpPr>
            <p:cNvPr id="13" name="Freeform 13"/>
            <p:cNvSpPr/>
            <p:nvPr/>
          </p:nvSpPr>
          <p:spPr>
            <a:xfrm>
              <a:off x="31750" y="31750"/>
              <a:ext cx="8023822" cy="1263907"/>
            </a:xfrm>
            <a:custGeom>
              <a:avLst/>
              <a:gdLst/>
              <a:ahLst/>
              <a:cxnLst/>
              <a:rect l="l" t="t" r="r" b="b"/>
              <a:pathLst>
                <a:path w="8023821" h="1263907">
                  <a:moveTo>
                    <a:pt x="7931111" y="1263907"/>
                  </a:moveTo>
                  <a:lnTo>
                    <a:pt x="92710" y="1263907"/>
                  </a:lnTo>
                  <a:cubicBezTo>
                    <a:pt x="41910" y="1263907"/>
                    <a:pt x="0" y="1221997"/>
                    <a:pt x="0" y="1171197"/>
                  </a:cubicBezTo>
                  <a:lnTo>
                    <a:pt x="0" y="92710"/>
                  </a:lnTo>
                  <a:cubicBezTo>
                    <a:pt x="0" y="41910"/>
                    <a:pt x="41910" y="0"/>
                    <a:pt x="92710" y="0"/>
                  </a:cubicBezTo>
                  <a:lnTo>
                    <a:pt x="7929842" y="0"/>
                  </a:lnTo>
                  <a:cubicBezTo>
                    <a:pt x="7980642" y="0"/>
                    <a:pt x="8022551" y="41910"/>
                    <a:pt x="8022551" y="92710"/>
                  </a:cubicBezTo>
                  <a:lnTo>
                    <a:pt x="8022551" y="1169927"/>
                  </a:lnTo>
                  <a:cubicBezTo>
                    <a:pt x="8023821" y="1221997"/>
                    <a:pt x="7981911" y="1263907"/>
                    <a:pt x="7931111" y="1263907"/>
                  </a:cubicBezTo>
                  <a:close/>
                </a:path>
              </a:pathLst>
            </a:custGeom>
            <a:solidFill>
              <a:srgbClr val="F2FAE8"/>
            </a:solidFill>
          </p:spPr>
          <p:txBody>
            <a:bodyPr/>
            <a:lstStyle/>
            <a:p>
              <a:endParaRPr lang="de-DE" dirty="0"/>
            </a:p>
          </p:txBody>
        </p:sp>
        <p:sp>
          <p:nvSpPr>
            <p:cNvPr id="14" name="Freeform 14"/>
            <p:cNvSpPr/>
            <p:nvPr/>
          </p:nvSpPr>
          <p:spPr>
            <a:xfrm>
              <a:off x="0" y="0"/>
              <a:ext cx="8087321" cy="1327407"/>
            </a:xfrm>
            <a:custGeom>
              <a:avLst/>
              <a:gdLst/>
              <a:ahLst/>
              <a:cxnLst/>
              <a:rect l="l" t="t" r="r" b="b"/>
              <a:pathLst>
                <a:path w="8087321" h="1327407">
                  <a:moveTo>
                    <a:pt x="7962861" y="59690"/>
                  </a:moveTo>
                  <a:cubicBezTo>
                    <a:pt x="7998421" y="59690"/>
                    <a:pt x="8027631" y="88900"/>
                    <a:pt x="8027631" y="124460"/>
                  </a:cubicBezTo>
                  <a:lnTo>
                    <a:pt x="8027631" y="1202947"/>
                  </a:lnTo>
                  <a:cubicBezTo>
                    <a:pt x="8027631" y="1238507"/>
                    <a:pt x="7998421" y="1267717"/>
                    <a:pt x="7962861" y="1267717"/>
                  </a:cubicBezTo>
                  <a:lnTo>
                    <a:pt x="124460" y="1267717"/>
                  </a:lnTo>
                  <a:cubicBezTo>
                    <a:pt x="88900" y="1267717"/>
                    <a:pt x="59690" y="1238507"/>
                    <a:pt x="59690" y="1202947"/>
                  </a:cubicBezTo>
                  <a:lnTo>
                    <a:pt x="59690" y="124460"/>
                  </a:lnTo>
                  <a:cubicBezTo>
                    <a:pt x="59690" y="88900"/>
                    <a:pt x="88900" y="59690"/>
                    <a:pt x="124460" y="59690"/>
                  </a:cubicBezTo>
                  <a:lnTo>
                    <a:pt x="7962861" y="59690"/>
                  </a:lnTo>
                  <a:moveTo>
                    <a:pt x="7962861" y="0"/>
                  </a:moveTo>
                  <a:lnTo>
                    <a:pt x="124460" y="0"/>
                  </a:lnTo>
                  <a:cubicBezTo>
                    <a:pt x="55880" y="0"/>
                    <a:pt x="0" y="55880"/>
                    <a:pt x="0" y="124460"/>
                  </a:cubicBezTo>
                  <a:lnTo>
                    <a:pt x="0" y="1202947"/>
                  </a:lnTo>
                  <a:cubicBezTo>
                    <a:pt x="0" y="1271527"/>
                    <a:pt x="55880" y="1327407"/>
                    <a:pt x="124460" y="1327407"/>
                  </a:cubicBezTo>
                  <a:lnTo>
                    <a:pt x="7962861" y="1327407"/>
                  </a:lnTo>
                  <a:cubicBezTo>
                    <a:pt x="8031442" y="1327407"/>
                    <a:pt x="8087321" y="1271527"/>
                    <a:pt x="8087321" y="1202947"/>
                  </a:cubicBezTo>
                  <a:lnTo>
                    <a:pt x="8087321" y="124460"/>
                  </a:lnTo>
                  <a:cubicBezTo>
                    <a:pt x="8087321" y="55880"/>
                    <a:pt x="8031442" y="0"/>
                    <a:pt x="7962861" y="0"/>
                  </a:cubicBezTo>
                  <a:close/>
                </a:path>
              </a:pathLst>
            </a:custGeom>
            <a:solidFill>
              <a:srgbClr val="2340A4"/>
            </a:solidFill>
          </p:spPr>
          <p:txBody>
            <a:bodyPr/>
            <a:lstStyle/>
            <a:p>
              <a:endParaRPr lang="de-DE"/>
            </a:p>
          </p:txBody>
        </p:sp>
      </p:grpSp>
      <p:grpSp>
        <p:nvGrpSpPr>
          <p:cNvPr id="15" name="Group 15"/>
          <p:cNvGrpSpPr/>
          <p:nvPr/>
        </p:nvGrpSpPr>
        <p:grpSpPr>
          <a:xfrm>
            <a:off x="4238885" y="5976045"/>
            <a:ext cx="2803251" cy="1992443"/>
            <a:chOff x="0" y="0"/>
            <a:chExt cx="8848028" cy="3407204"/>
          </a:xfrm>
        </p:grpSpPr>
        <p:sp>
          <p:nvSpPr>
            <p:cNvPr id="16" name="Freeform 16"/>
            <p:cNvSpPr/>
            <p:nvPr/>
          </p:nvSpPr>
          <p:spPr>
            <a:xfrm>
              <a:off x="0" y="35790"/>
              <a:ext cx="8784529" cy="3371412"/>
            </a:xfrm>
            <a:custGeom>
              <a:avLst/>
              <a:gdLst/>
              <a:ahLst/>
              <a:cxnLst/>
              <a:rect l="l" t="t" r="r" b="b"/>
              <a:pathLst>
                <a:path w="8784528" h="3343704">
                  <a:moveTo>
                    <a:pt x="8691818" y="3343704"/>
                  </a:moveTo>
                  <a:lnTo>
                    <a:pt x="92710" y="3343704"/>
                  </a:lnTo>
                  <a:cubicBezTo>
                    <a:pt x="41910" y="3343704"/>
                    <a:pt x="0" y="3301794"/>
                    <a:pt x="0" y="3250994"/>
                  </a:cubicBezTo>
                  <a:lnTo>
                    <a:pt x="0" y="92710"/>
                  </a:lnTo>
                  <a:cubicBezTo>
                    <a:pt x="0" y="41910"/>
                    <a:pt x="41910" y="0"/>
                    <a:pt x="92710" y="0"/>
                  </a:cubicBezTo>
                  <a:lnTo>
                    <a:pt x="8690548" y="0"/>
                  </a:lnTo>
                  <a:cubicBezTo>
                    <a:pt x="8741348" y="0"/>
                    <a:pt x="8783258" y="41910"/>
                    <a:pt x="8783258" y="92710"/>
                  </a:cubicBezTo>
                  <a:lnTo>
                    <a:pt x="8783258" y="3249724"/>
                  </a:lnTo>
                  <a:cubicBezTo>
                    <a:pt x="8784528" y="3301794"/>
                    <a:pt x="8742618" y="3343704"/>
                    <a:pt x="8691818" y="3343704"/>
                  </a:cubicBezTo>
                  <a:close/>
                </a:path>
              </a:pathLst>
            </a:custGeom>
            <a:solidFill>
              <a:srgbClr val="F2FAE8"/>
            </a:solidFill>
          </p:spPr>
          <p:txBody>
            <a:bodyPr/>
            <a:lstStyle/>
            <a:p>
              <a:endParaRPr lang="en-GB" sz="1100" dirty="0">
                <a:latin typeface="Times Neue Roman" panose="020B0604020202020204" charset="0"/>
              </a:endParaRPr>
            </a:p>
            <a:p>
              <a:pPr algn="just"/>
              <a:endParaRPr lang="en-GB" sz="1100" dirty="0">
                <a:latin typeface="Times Neue Roman" panose="020B0604020202020204" charset="0"/>
              </a:endParaRPr>
            </a:p>
            <a:p>
              <a:pPr marL="171450" indent="-171450">
                <a:lnSpc>
                  <a:spcPts val="1560"/>
                </a:lnSpc>
                <a:buFont typeface="Arial" panose="020B0604020202020204" pitchFamily="34" charset="0"/>
                <a:buChar char="•"/>
              </a:pPr>
              <a:r>
                <a:rPr lang="en-US" sz="1100" dirty="0">
                  <a:latin typeface="Times Neue Roman" panose="020B0604020202020204" charset="0"/>
                  <a:cs typeface="Times New Roman" panose="02020603050405020304" pitchFamily="18" charset="0"/>
                </a:rPr>
                <a:t>reading (</a:t>
              </a:r>
              <a:r>
                <a:rPr lang="en-US" sz="1100" i="1" dirty="0" err="1">
                  <a:latin typeface="Times Neue Roman" panose="020B0604020202020204" charset="0"/>
                  <a:cs typeface="Times New Roman" panose="02020603050405020304" pitchFamily="18" charset="0"/>
                </a:rPr>
                <a:t>Leseverstehen</a:t>
              </a:r>
              <a:r>
                <a:rPr lang="en-US" sz="1100" dirty="0">
                  <a:latin typeface="Times Neue Roman" panose="020B0604020202020204" charset="0"/>
                  <a:cs typeface="Times New Roman" panose="02020603050405020304" pitchFamily="18" charset="0"/>
                </a:rPr>
                <a:t>)</a:t>
              </a:r>
              <a:endParaRPr lang="en-US" sz="1100" i="1" dirty="0">
                <a:latin typeface="Times Neue Roman" panose="020B0604020202020204" charset="0"/>
                <a:cs typeface="Times New Roman" panose="02020603050405020304" pitchFamily="18" charset="0"/>
              </a:endParaRPr>
            </a:p>
            <a:p>
              <a:pPr marL="171450" indent="-171450">
                <a:lnSpc>
                  <a:spcPts val="1560"/>
                </a:lnSpc>
                <a:buFont typeface="Arial" panose="020B0604020202020204" pitchFamily="34" charset="0"/>
                <a:buChar char="•"/>
              </a:pPr>
              <a:r>
                <a:rPr lang="en-US" sz="1100" dirty="0">
                  <a:latin typeface="Times Neue Roman" panose="020B0604020202020204" charset="0"/>
                  <a:cs typeface="Times New Roman" panose="02020603050405020304" pitchFamily="18" charset="0"/>
                </a:rPr>
                <a:t>writing (</a:t>
              </a:r>
              <a:r>
                <a:rPr lang="en-US" sz="1100" i="1" dirty="0" err="1">
                  <a:latin typeface="Times Neue Roman" panose="020B0604020202020204" charset="0"/>
                  <a:cs typeface="Times New Roman" panose="02020603050405020304" pitchFamily="18" charset="0"/>
                </a:rPr>
                <a:t>Schreiben</a:t>
              </a:r>
              <a:r>
                <a:rPr lang="en-US" sz="1100" dirty="0">
                  <a:latin typeface="Times Neue Roman" panose="020B0604020202020204" charset="0"/>
                  <a:cs typeface="Times New Roman" panose="02020603050405020304" pitchFamily="18" charset="0"/>
                </a:rPr>
                <a:t>)</a:t>
              </a:r>
            </a:p>
            <a:p>
              <a:pPr marL="171450" indent="-171450">
                <a:lnSpc>
                  <a:spcPts val="1560"/>
                </a:lnSpc>
                <a:buFont typeface="Arial" panose="020B0604020202020204" pitchFamily="34" charset="0"/>
                <a:buChar char="•"/>
              </a:pPr>
              <a:r>
                <a:rPr lang="en-US" sz="1100" dirty="0">
                  <a:latin typeface="Times Neue Roman" panose="020B0604020202020204" charset="0"/>
                  <a:cs typeface="Times New Roman" panose="02020603050405020304" pitchFamily="18" charset="0"/>
                </a:rPr>
                <a:t>intercultural communicative competence (</a:t>
              </a:r>
              <a:r>
                <a:rPr lang="en-US" sz="1100" i="1" dirty="0" err="1">
                  <a:latin typeface="Times Neue Roman" panose="020B0604020202020204" charset="0"/>
                  <a:cs typeface="Times New Roman" panose="02020603050405020304" pitchFamily="18" charset="0"/>
                </a:rPr>
                <a:t>interkulturelle</a:t>
              </a:r>
              <a:r>
                <a:rPr lang="en-US" sz="1100" i="1" dirty="0">
                  <a:latin typeface="Times Neue Roman" panose="020B0604020202020204" charset="0"/>
                  <a:cs typeface="Times New Roman" panose="02020603050405020304" pitchFamily="18" charset="0"/>
                </a:rPr>
                <a:t> </a:t>
              </a:r>
              <a:r>
                <a:rPr lang="en-US" sz="1100" i="1" dirty="0" err="1">
                  <a:latin typeface="Times Neue Roman" panose="020B0604020202020204" charset="0"/>
                  <a:cs typeface="Times New Roman" panose="02020603050405020304" pitchFamily="18" charset="0"/>
                </a:rPr>
                <a:t>kommunikative</a:t>
              </a:r>
              <a:r>
                <a:rPr lang="en-US" sz="1100" i="1" dirty="0">
                  <a:latin typeface="Times Neue Roman" panose="020B0604020202020204" charset="0"/>
                  <a:cs typeface="Times New Roman" panose="02020603050405020304" pitchFamily="18" charset="0"/>
                </a:rPr>
                <a:t> </a:t>
              </a:r>
              <a:r>
                <a:rPr lang="en-US" sz="1100" i="1" dirty="0" err="1">
                  <a:latin typeface="Times Neue Roman" panose="020B0604020202020204" charset="0"/>
                  <a:cs typeface="Times New Roman" panose="02020603050405020304" pitchFamily="18" charset="0"/>
                </a:rPr>
                <a:t>Kompetenz</a:t>
              </a:r>
              <a:r>
                <a:rPr lang="en-US" sz="1100" dirty="0">
                  <a:latin typeface="Times Neue Roman" panose="020B0604020202020204" charset="0"/>
                  <a:cs typeface="Times New Roman" panose="02020603050405020304" pitchFamily="18" charset="0"/>
                </a:rPr>
                <a:t>) </a:t>
              </a:r>
            </a:p>
            <a:p>
              <a:pPr marL="171450" indent="-171450">
                <a:lnSpc>
                  <a:spcPts val="1560"/>
                </a:lnSpc>
                <a:buFont typeface="Arial" panose="020B0604020202020204" pitchFamily="34" charset="0"/>
                <a:buChar char="•"/>
              </a:pPr>
              <a:r>
                <a:rPr lang="en-US" sz="1100" dirty="0">
                  <a:latin typeface="Times Neue Roman" panose="020B0604020202020204" charset="0"/>
                  <a:cs typeface="Times New Roman" panose="02020603050405020304" pitchFamily="18" charset="0"/>
                </a:rPr>
                <a:t>text- and media literacy (</a:t>
              </a:r>
              <a:r>
                <a:rPr lang="en-US" sz="1100" i="1" dirty="0">
                  <a:latin typeface="Times Neue Roman" panose="020B0604020202020204" charset="0"/>
                  <a:cs typeface="Times New Roman" panose="02020603050405020304" pitchFamily="18" charset="0"/>
                </a:rPr>
                <a:t>Text- und        </a:t>
              </a:r>
              <a:r>
                <a:rPr lang="en-US" sz="1100" i="1" dirty="0" err="1">
                  <a:latin typeface="Times Neue Roman" panose="020B0604020202020204" charset="0"/>
                  <a:cs typeface="Times New Roman" panose="02020603050405020304" pitchFamily="18" charset="0"/>
                </a:rPr>
                <a:t>Medienkompetenz</a:t>
              </a:r>
              <a:r>
                <a:rPr lang="en-US" sz="1100" dirty="0">
                  <a:latin typeface="Times Neue Roman" panose="020B0604020202020204" charset="0"/>
                  <a:cs typeface="Times New Roman" panose="02020603050405020304" pitchFamily="18" charset="0"/>
                </a:rPr>
                <a:t>)</a:t>
              </a:r>
            </a:p>
          </p:txBody>
        </p:sp>
        <p:sp>
          <p:nvSpPr>
            <p:cNvPr id="17" name="Freeform 17"/>
            <p:cNvSpPr/>
            <p:nvPr/>
          </p:nvSpPr>
          <p:spPr>
            <a:xfrm>
              <a:off x="0" y="0"/>
              <a:ext cx="8848028" cy="3407204"/>
            </a:xfrm>
            <a:custGeom>
              <a:avLst/>
              <a:gdLst/>
              <a:ahLst/>
              <a:cxnLst/>
              <a:rect l="l" t="t" r="r" b="b"/>
              <a:pathLst>
                <a:path w="8848028" h="3407204">
                  <a:moveTo>
                    <a:pt x="8723568" y="59690"/>
                  </a:moveTo>
                  <a:cubicBezTo>
                    <a:pt x="8759127" y="59690"/>
                    <a:pt x="8788338" y="88900"/>
                    <a:pt x="8788338" y="124460"/>
                  </a:cubicBezTo>
                  <a:lnTo>
                    <a:pt x="8788338" y="3282744"/>
                  </a:lnTo>
                  <a:cubicBezTo>
                    <a:pt x="8788338" y="3318304"/>
                    <a:pt x="8759127" y="3347514"/>
                    <a:pt x="8723568" y="3347514"/>
                  </a:cubicBezTo>
                  <a:lnTo>
                    <a:pt x="124460" y="3347514"/>
                  </a:lnTo>
                  <a:cubicBezTo>
                    <a:pt x="88900" y="3347514"/>
                    <a:pt x="59690" y="3318304"/>
                    <a:pt x="59690" y="3282744"/>
                  </a:cubicBezTo>
                  <a:lnTo>
                    <a:pt x="59690" y="124460"/>
                  </a:lnTo>
                  <a:cubicBezTo>
                    <a:pt x="59690" y="88900"/>
                    <a:pt x="88900" y="59690"/>
                    <a:pt x="124460" y="59690"/>
                  </a:cubicBezTo>
                  <a:lnTo>
                    <a:pt x="8723568" y="59690"/>
                  </a:lnTo>
                  <a:moveTo>
                    <a:pt x="8723568" y="0"/>
                  </a:moveTo>
                  <a:lnTo>
                    <a:pt x="124460" y="0"/>
                  </a:lnTo>
                  <a:cubicBezTo>
                    <a:pt x="55880" y="0"/>
                    <a:pt x="0" y="55880"/>
                    <a:pt x="0" y="124460"/>
                  </a:cubicBezTo>
                  <a:lnTo>
                    <a:pt x="0" y="3282744"/>
                  </a:lnTo>
                  <a:cubicBezTo>
                    <a:pt x="0" y="3351325"/>
                    <a:pt x="55880" y="3407204"/>
                    <a:pt x="124460" y="3407204"/>
                  </a:cubicBezTo>
                  <a:lnTo>
                    <a:pt x="8723568" y="3407204"/>
                  </a:lnTo>
                  <a:cubicBezTo>
                    <a:pt x="8792148" y="3407204"/>
                    <a:pt x="8848028" y="3351325"/>
                    <a:pt x="8848028" y="3282744"/>
                  </a:cubicBezTo>
                  <a:lnTo>
                    <a:pt x="8848028" y="124460"/>
                  </a:lnTo>
                  <a:cubicBezTo>
                    <a:pt x="8848028" y="55880"/>
                    <a:pt x="8792148" y="0"/>
                    <a:pt x="8723568" y="0"/>
                  </a:cubicBezTo>
                  <a:close/>
                </a:path>
              </a:pathLst>
            </a:custGeom>
            <a:solidFill>
              <a:srgbClr val="2340A4"/>
            </a:solidFill>
          </p:spPr>
          <p:txBody>
            <a:bodyPr/>
            <a:lstStyle/>
            <a:p>
              <a:endParaRPr lang="de-DE"/>
            </a:p>
          </p:txBody>
        </p:sp>
      </p:grpSp>
      <p:grpSp>
        <p:nvGrpSpPr>
          <p:cNvPr id="18" name="Group 18"/>
          <p:cNvGrpSpPr/>
          <p:nvPr/>
        </p:nvGrpSpPr>
        <p:grpSpPr>
          <a:xfrm>
            <a:off x="4349330" y="5873767"/>
            <a:ext cx="2562242" cy="420552"/>
            <a:chOff x="0" y="0"/>
            <a:chExt cx="8087321" cy="1327407"/>
          </a:xfrm>
        </p:grpSpPr>
        <p:sp>
          <p:nvSpPr>
            <p:cNvPr id="19" name="Freeform 19"/>
            <p:cNvSpPr/>
            <p:nvPr/>
          </p:nvSpPr>
          <p:spPr>
            <a:xfrm>
              <a:off x="31750" y="31750"/>
              <a:ext cx="8023821" cy="1263907"/>
            </a:xfrm>
            <a:custGeom>
              <a:avLst/>
              <a:gdLst/>
              <a:ahLst/>
              <a:cxnLst/>
              <a:rect l="l" t="t" r="r" b="b"/>
              <a:pathLst>
                <a:path w="8023821" h="1263907">
                  <a:moveTo>
                    <a:pt x="7931111" y="1263907"/>
                  </a:moveTo>
                  <a:lnTo>
                    <a:pt x="92710" y="1263907"/>
                  </a:lnTo>
                  <a:cubicBezTo>
                    <a:pt x="41910" y="1263907"/>
                    <a:pt x="0" y="1221997"/>
                    <a:pt x="0" y="1171197"/>
                  </a:cubicBezTo>
                  <a:lnTo>
                    <a:pt x="0" y="92710"/>
                  </a:lnTo>
                  <a:cubicBezTo>
                    <a:pt x="0" y="41910"/>
                    <a:pt x="41910" y="0"/>
                    <a:pt x="92710" y="0"/>
                  </a:cubicBezTo>
                  <a:lnTo>
                    <a:pt x="7929842" y="0"/>
                  </a:lnTo>
                  <a:cubicBezTo>
                    <a:pt x="7980642" y="0"/>
                    <a:pt x="8022551" y="41910"/>
                    <a:pt x="8022551" y="92710"/>
                  </a:cubicBezTo>
                  <a:lnTo>
                    <a:pt x="8022551" y="1169927"/>
                  </a:lnTo>
                  <a:cubicBezTo>
                    <a:pt x="8023821" y="1221997"/>
                    <a:pt x="7981911" y="1263907"/>
                    <a:pt x="7931111" y="1263907"/>
                  </a:cubicBezTo>
                  <a:close/>
                </a:path>
              </a:pathLst>
            </a:custGeom>
            <a:solidFill>
              <a:srgbClr val="F2FAE8"/>
            </a:solidFill>
          </p:spPr>
          <p:txBody>
            <a:bodyPr/>
            <a:lstStyle/>
            <a:p>
              <a:endParaRPr lang="de-DE"/>
            </a:p>
          </p:txBody>
        </p:sp>
        <p:sp>
          <p:nvSpPr>
            <p:cNvPr id="20" name="Freeform 20"/>
            <p:cNvSpPr/>
            <p:nvPr/>
          </p:nvSpPr>
          <p:spPr>
            <a:xfrm>
              <a:off x="0" y="0"/>
              <a:ext cx="8087321" cy="1327407"/>
            </a:xfrm>
            <a:custGeom>
              <a:avLst/>
              <a:gdLst/>
              <a:ahLst/>
              <a:cxnLst/>
              <a:rect l="l" t="t" r="r" b="b"/>
              <a:pathLst>
                <a:path w="8087321" h="1327407">
                  <a:moveTo>
                    <a:pt x="7962861" y="59690"/>
                  </a:moveTo>
                  <a:cubicBezTo>
                    <a:pt x="7998421" y="59690"/>
                    <a:pt x="8027631" y="88900"/>
                    <a:pt x="8027631" y="124460"/>
                  </a:cubicBezTo>
                  <a:lnTo>
                    <a:pt x="8027631" y="1202947"/>
                  </a:lnTo>
                  <a:cubicBezTo>
                    <a:pt x="8027631" y="1238507"/>
                    <a:pt x="7998421" y="1267717"/>
                    <a:pt x="7962861" y="1267717"/>
                  </a:cubicBezTo>
                  <a:lnTo>
                    <a:pt x="124460" y="1267717"/>
                  </a:lnTo>
                  <a:cubicBezTo>
                    <a:pt x="88900" y="1267717"/>
                    <a:pt x="59690" y="1238507"/>
                    <a:pt x="59690" y="1202947"/>
                  </a:cubicBezTo>
                  <a:lnTo>
                    <a:pt x="59690" y="124460"/>
                  </a:lnTo>
                  <a:cubicBezTo>
                    <a:pt x="59690" y="88900"/>
                    <a:pt x="88900" y="59690"/>
                    <a:pt x="124460" y="59690"/>
                  </a:cubicBezTo>
                  <a:lnTo>
                    <a:pt x="7962861" y="59690"/>
                  </a:lnTo>
                  <a:moveTo>
                    <a:pt x="7962861" y="0"/>
                  </a:moveTo>
                  <a:lnTo>
                    <a:pt x="124460" y="0"/>
                  </a:lnTo>
                  <a:cubicBezTo>
                    <a:pt x="55880" y="0"/>
                    <a:pt x="0" y="55880"/>
                    <a:pt x="0" y="124460"/>
                  </a:cubicBezTo>
                  <a:lnTo>
                    <a:pt x="0" y="1202947"/>
                  </a:lnTo>
                  <a:cubicBezTo>
                    <a:pt x="0" y="1271527"/>
                    <a:pt x="55880" y="1327407"/>
                    <a:pt x="124460" y="1327407"/>
                  </a:cubicBezTo>
                  <a:lnTo>
                    <a:pt x="7962861" y="1327407"/>
                  </a:lnTo>
                  <a:cubicBezTo>
                    <a:pt x="8031442" y="1327407"/>
                    <a:pt x="8087321" y="1271527"/>
                    <a:pt x="8087321" y="1202947"/>
                  </a:cubicBezTo>
                  <a:lnTo>
                    <a:pt x="8087321" y="124460"/>
                  </a:lnTo>
                  <a:cubicBezTo>
                    <a:pt x="8087321" y="55880"/>
                    <a:pt x="8031442" y="0"/>
                    <a:pt x="7962861" y="0"/>
                  </a:cubicBezTo>
                  <a:close/>
                </a:path>
              </a:pathLst>
            </a:custGeom>
            <a:solidFill>
              <a:srgbClr val="2340A4"/>
            </a:solidFill>
          </p:spPr>
          <p:txBody>
            <a:bodyPr/>
            <a:lstStyle/>
            <a:p>
              <a:endParaRPr lang="de-DE"/>
            </a:p>
          </p:txBody>
        </p:sp>
      </p:grpSp>
      <p:grpSp>
        <p:nvGrpSpPr>
          <p:cNvPr id="21" name="Group 21"/>
          <p:cNvGrpSpPr/>
          <p:nvPr/>
        </p:nvGrpSpPr>
        <p:grpSpPr>
          <a:xfrm>
            <a:off x="393218" y="3776246"/>
            <a:ext cx="6681487" cy="1911512"/>
            <a:chOff x="0" y="-526305"/>
            <a:chExt cx="21033555" cy="3196913"/>
          </a:xfrm>
        </p:grpSpPr>
        <p:sp>
          <p:nvSpPr>
            <p:cNvPr id="22" name="Freeform 22"/>
            <p:cNvSpPr/>
            <p:nvPr/>
          </p:nvSpPr>
          <p:spPr>
            <a:xfrm>
              <a:off x="42102" y="-461875"/>
              <a:ext cx="20970056" cy="3076579"/>
            </a:xfrm>
            <a:custGeom>
              <a:avLst/>
              <a:gdLst/>
              <a:ahLst/>
              <a:cxnLst/>
              <a:rect l="l" t="t" r="r" b="b"/>
              <a:pathLst>
                <a:path w="20970055" h="2820102">
                  <a:moveTo>
                    <a:pt x="20877344" y="2820102"/>
                  </a:moveTo>
                  <a:lnTo>
                    <a:pt x="92710" y="2820102"/>
                  </a:lnTo>
                  <a:cubicBezTo>
                    <a:pt x="41910" y="2820102"/>
                    <a:pt x="0" y="2778192"/>
                    <a:pt x="0" y="2727392"/>
                  </a:cubicBezTo>
                  <a:lnTo>
                    <a:pt x="0" y="92710"/>
                  </a:lnTo>
                  <a:cubicBezTo>
                    <a:pt x="0" y="41910"/>
                    <a:pt x="41910" y="0"/>
                    <a:pt x="92710" y="0"/>
                  </a:cubicBezTo>
                  <a:lnTo>
                    <a:pt x="20876075" y="0"/>
                  </a:lnTo>
                  <a:cubicBezTo>
                    <a:pt x="20926875" y="0"/>
                    <a:pt x="20968784" y="41910"/>
                    <a:pt x="20968784" y="92710"/>
                  </a:cubicBezTo>
                  <a:lnTo>
                    <a:pt x="20968784" y="2726122"/>
                  </a:lnTo>
                  <a:cubicBezTo>
                    <a:pt x="20970055" y="2778192"/>
                    <a:pt x="20928144" y="2820102"/>
                    <a:pt x="20877344" y="2820102"/>
                  </a:cubicBezTo>
                  <a:close/>
                </a:path>
              </a:pathLst>
            </a:custGeom>
            <a:solidFill>
              <a:srgbClr val="F2FAE8"/>
            </a:solidFill>
          </p:spPr>
          <p:txBody>
            <a:bodyPr/>
            <a:lstStyle/>
            <a:p>
              <a:pPr algn="just"/>
              <a:endParaRPr lang="en-GB" sz="1200" dirty="0"/>
            </a:p>
            <a:p>
              <a:pPr algn="just"/>
              <a:r>
                <a:rPr lang="en-GB" sz="1200" kern="100" dirty="0">
                  <a:effectLst/>
                  <a:latin typeface="Times Neue Roman" panose="020B0604020202020204" charset="0"/>
                  <a:ea typeface="Calibri" panose="020F0502020204030204" pitchFamily="34" charset="0"/>
                  <a:cs typeface="Times New Roman" panose="02020603050405020304" pitchFamily="18" charset="0"/>
                </a:rPr>
                <a:t>By completing different reading and writing tasks to the novel </a:t>
              </a:r>
              <a:r>
                <a:rPr lang="en-GB" sz="1200" i="1" kern="100" dirty="0">
                  <a:effectLst/>
                  <a:latin typeface="Times Neue Roman" panose="020B0604020202020204" charset="0"/>
                  <a:ea typeface="Calibri" panose="020F0502020204030204" pitchFamily="34" charset="0"/>
                  <a:cs typeface="Times New Roman" panose="02020603050405020304" pitchFamily="18" charset="0"/>
                </a:rPr>
                <a:t>When You Look Like Us</a:t>
              </a:r>
              <a:r>
                <a:rPr lang="en-GB" sz="1200" kern="100" dirty="0">
                  <a:effectLst/>
                  <a:latin typeface="Times Neue Roman" panose="020B0604020202020204" charset="0"/>
                  <a:ea typeface="Calibri" panose="020F0502020204030204" pitchFamily="34" charset="0"/>
                  <a:cs typeface="Times New Roman" panose="02020603050405020304" pitchFamily="18" charset="0"/>
                </a:rPr>
                <a:t>, the students expand their text and media literacy as well as their reading and writing skills. As many activities </a:t>
              </a:r>
              <a:r>
                <a:rPr lang="en-GB" sz="1200" kern="100" dirty="0">
                  <a:latin typeface="Times Neue Roman" panose="020B0604020202020204" charset="0"/>
                  <a:ea typeface="Calibri" panose="020F0502020204030204" pitchFamily="34" charset="0"/>
                  <a:cs typeface="Times New Roman" panose="02020603050405020304" pitchFamily="18" charset="0"/>
                </a:rPr>
                <a:t>ask the students to change their perspectives, the </a:t>
              </a:r>
              <a:r>
                <a:rPr lang="en-GB" sz="1200" kern="100" dirty="0">
                  <a:effectLst/>
                  <a:latin typeface="Times Neue Roman" panose="020B0604020202020204" charset="0"/>
                  <a:ea typeface="Calibri" panose="020F0502020204030204" pitchFamily="34" charset="0"/>
                  <a:cs typeface="Times New Roman" panose="02020603050405020304" pitchFamily="18" charset="0"/>
                </a:rPr>
                <a:t>students’ intercultural communicative competence will be fostered</a:t>
              </a:r>
              <a:r>
                <a:rPr lang="de-DE" sz="1200" kern="100" dirty="0">
                  <a:effectLst/>
                  <a:latin typeface="Times Neue Roman" panose="020B0604020202020204" charset="0"/>
                  <a:ea typeface="Calibri" panose="020F0502020204030204" pitchFamily="34" charset="0"/>
                  <a:cs typeface="Times New Roman" panose="02020603050405020304" pitchFamily="18" charset="0"/>
                </a:rPr>
                <a:t> in an </a:t>
              </a:r>
              <a:r>
                <a:rPr lang="de-DE" sz="1200" kern="100" dirty="0" err="1">
                  <a:effectLst/>
                  <a:latin typeface="Times Neue Roman" panose="020B0604020202020204" charset="0"/>
                  <a:ea typeface="Calibri" panose="020F0502020204030204" pitchFamily="34" charset="0"/>
                  <a:cs typeface="Times New Roman" panose="02020603050405020304" pitchFamily="18" charset="0"/>
                </a:rPr>
                <a:t>integreated</a:t>
              </a:r>
              <a:r>
                <a:rPr lang="de-DE" sz="1200" kern="100" dirty="0">
                  <a:effectLst/>
                  <a:latin typeface="Times Neue Roman" panose="020B0604020202020204" charset="0"/>
                  <a:ea typeface="Calibri" panose="020F0502020204030204" pitchFamily="34" charset="0"/>
                  <a:cs typeface="Times New Roman" panose="02020603050405020304" pitchFamily="18" charset="0"/>
                </a:rPr>
                <a:t> </a:t>
              </a:r>
              <a:r>
                <a:rPr lang="de-DE" sz="1200" kern="100" dirty="0" err="1">
                  <a:effectLst/>
                  <a:latin typeface="Times Neue Roman" panose="020B0604020202020204" charset="0"/>
                  <a:ea typeface="Calibri" panose="020F0502020204030204" pitchFamily="34" charset="0"/>
                  <a:cs typeface="Times New Roman" panose="02020603050405020304" pitchFamily="18" charset="0"/>
                </a:rPr>
                <a:t>way</a:t>
              </a:r>
              <a:r>
                <a:rPr lang="de-DE" sz="1200" kern="100" dirty="0">
                  <a:effectLst/>
                  <a:latin typeface="Times Neue Roman" panose="020B0604020202020204" charset="0"/>
                  <a:ea typeface="Calibri" panose="020F0502020204030204" pitchFamily="34" charset="0"/>
                  <a:cs typeface="Times New Roman" panose="02020603050405020304" pitchFamily="18" charset="0"/>
                </a:rPr>
                <a:t>.</a:t>
              </a:r>
            </a:p>
            <a:p>
              <a:pPr algn="just"/>
              <a:r>
                <a:rPr lang="en-GB" sz="1200" dirty="0" err="1">
                  <a:latin typeface="Times Neue Roman" panose="020B0604020202020204" charset="0"/>
                </a:rPr>
                <a:t>Indem</a:t>
              </a:r>
              <a:r>
                <a:rPr lang="en-GB" sz="1200" dirty="0">
                  <a:latin typeface="Times Neue Roman" panose="020B0604020202020204" charset="0"/>
                </a:rPr>
                <a:t> die </a:t>
              </a:r>
              <a:r>
                <a:rPr lang="en-GB" sz="1200" dirty="0" err="1">
                  <a:latin typeface="Times Neue Roman" panose="020B0604020202020204" charset="0"/>
                </a:rPr>
                <a:t>Schüler</a:t>
              </a:r>
              <a:r>
                <a:rPr lang="en-GB" sz="1200" dirty="0">
                  <a:latin typeface="Times Neue Roman" panose="020B0604020202020204" charset="0"/>
                </a:rPr>
                <a:t>*</a:t>
              </a:r>
              <a:r>
                <a:rPr lang="en-GB" sz="1200" dirty="0" err="1">
                  <a:latin typeface="Times Neue Roman" panose="020B0604020202020204" charset="0"/>
                </a:rPr>
                <a:t>innen</a:t>
              </a:r>
              <a:r>
                <a:rPr lang="en-GB" sz="1200" dirty="0">
                  <a:latin typeface="Times Neue Roman" panose="020B0604020202020204" charset="0"/>
                </a:rPr>
                <a:t> </a:t>
              </a:r>
              <a:r>
                <a:rPr lang="en-GB" sz="1200" dirty="0" err="1">
                  <a:latin typeface="Times Neue Roman" panose="020B0604020202020204" charset="0"/>
                </a:rPr>
                <a:t>unterschiedliche</a:t>
              </a:r>
              <a:r>
                <a:rPr lang="en-GB" sz="1200" dirty="0">
                  <a:solidFill>
                    <a:srgbClr val="FF0000"/>
                  </a:solidFill>
                  <a:latin typeface="Times Neue Roman" panose="020B0604020202020204" charset="0"/>
                </a:rPr>
                <a:t> </a:t>
              </a:r>
              <a:r>
                <a:rPr lang="en-GB" sz="1200" dirty="0">
                  <a:latin typeface="Times Neue Roman" panose="020B0604020202020204" charset="0"/>
                </a:rPr>
                <a:t>Lese- und </a:t>
              </a:r>
              <a:r>
                <a:rPr lang="en-GB" sz="1200" dirty="0" err="1">
                  <a:latin typeface="Times Neue Roman" panose="020B0604020202020204" charset="0"/>
                </a:rPr>
                <a:t>Schreibstrategien</a:t>
              </a:r>
              <a:r>
                <a:rPr lang="en-GB" sz="1200" dirty="0">
                  <a:latin typeface="Times Neue Roman" panose="020B0604020202020204" charset="0"/>
                </a:rPr>
                <a:t> </a:t>
              </a:r>
              <a:r>
                <a:rPr lang="en-GB" sz="1200" dirty="0" err="1">
                  <a:latin typeface="Times Neue Roman" panose="020B0604020202020204" charset="0"/>
                </a:rPr>
                <a:t>im</a:t>
              </a:r>
              <a:r>
                <a:rPr lang="en-GB" sz="1200" dirty="0">
                  <a:latin typeface="Times Neue Roman" panose="020B0604020202020204" charset="0"/>
                </a:rPr>
                <a:t> </a:t>
              </a:r>
              <a:r>
                <a:rPr lang="en-GB" sz="1200" dirty="0" err="1">
                  <a:latin typeface="Times Neue Roman" panose="020B0604020202020204" charset="0"/>
                </a:rPr>
                <a:t>Rahmen</a:t>
              </a:r>
              <a:r>
                <a:rPr lang="en-GB" sz="1200" dirty="0">
                  <a:latin typeface="Times Neue Roman" panose="020B0604020202020204" charset="0"/>
                </a:rPr>
                <a:t> </a:t>
              </a:r>
              <a:r>
                <a:rPr lang="en-GB" sz="1200" dirty="0" err="1">
                  <a:latin typeface="Times Neue Roman" panose="020B0604020202020204" charset="0"/>
                </a:rPr>
                <a:t>verschiedener</a:t>
              </a:r>
              <a:r>
                <a:rPr lang="en-GB" sz="1200" dirty="0">
                  <a:latin typeface="Times Neue Roman" panose="020B0604020202020204" charset="0"/>
                </a:rPr>
                <a:t> </a:t>
              </a:r>
              <a:r>
                <a:rPr lang="en-GB" sz="1200" dirty="0" err="1">
                  <a:latin typeface="Times Neue Roman" panose="020B0604020202020204" charset="0"/>
                </a:rPr>
                <a:t>Textformate</a:t>
              </a:r>
              <a:r>
                <a:rPr lang="en-GB" sz="1200" dirty="0">
                  <a:latin typeface="Times Neue Roman" panose="020B0604020202020204" charset="0"/>
                </a:rPr>
                <a:t> </a:t>
              </a:r>
              <a:r>
                <a:rPr lang="en-GB" sz="1200" dirty="0" err="1">
                  <a:latin typeface="Times Neue Roman" panose="020B0604020202020204" charset="0"/>
                </a:rPr>
                <a:t>anwenden</a:t>
              </a:r>
              <a:r>
                <a:rPr lang="en-GB" sz="1200" dirty="0">
                  <a:latin typeface="Times Neue Roman" panose="020B0604020202020204" charset="0"/>
                </a:rPr>
                <a:t>, </a:t>
              </a:r>
              <a:r>
                <a:rPr lang="en-GB" sz="1200" dirty="0" err="1">
                  <a:latin typeface="Times Neue Roman" panose="020B0604020202020204" charset="0"/>
                </a:rPr>
                <a:t>erweitern</a:t>
              </a:r>
              <a:r>
                <a:rPr lang="en-GB" sz="1200" dirty="0">
                  <a:latin typeface="Times Neue Roman" panose="020B0604020202020204" charset="0"/>
                </a:rPr>
                <a:t> </a:t>
              </a:r>
              <a:r>
                <a:rPr lang="en-GB" sz="1200" dirty="0" err="1">
                  <a:latin typeface="Times Neue Roman" panose="020B0604020202020204" charset="0"/>
                </a:rPr>
                <a:t>sie</a:t>
              </a:r>
              <a:r>
                <a:rPr lang="en-GB" sz="1200" dirty="0">
                  <a:latin typeface="Times Neue Roman" panose="020B0604020202020204" charset="0"/>
                </a:rPr>
                <a:t> </a:t>
              </a:r>
              <a:r>
                <a:rPr lang="en-GB" sz="1200" dirty="0" err="1">
                  <a:latin typeface="Times Neue Roman" panose="020B0604020202020204" charset="0"/>
                </a:rPr>
                <a:t>ihre</a:t>
              </a:r>
              <a:r>
                <a:rPr lang="en-GB" sz="1200" dirty="0">
                  <a:latin typeface="Times Neue Roman" panose="020B0604020202020204" charset="0"/>
                </a:rPr>
                <a:t> Text- und </a:t>
              </a:r>
              <a:r>
                <a:rPr lang="en-GB" sz="1200" dirty="0" err="1">
                  <a:latin typeface="Times Neue Roman" panose="020B0604020202020204" charset="0"/>
                </a:rPr>
                <a:t>Medienkompetenz</a:t>
              </a:r>
              <a:r>
                <a:rPr lang="en-GB" sz="1200" dirty="0">
                  <a:latin typeface="Times Neue Roman" panose="020B0604020202020204" charset="0"/>
                </a:rPr>
                <a:t> </a:t>
              </a:r>
              <a:r>
                <a:rPr lang="en-GB" sz="1200" dirty="0" err="1">
                  <a:latin typeface="Times Neue Roman" panose="020B0604020202020204" charset="0"/>
                </a:rPr>
                <a:t>sowie</a:t>
              </a:r>
              <a:r>
                <a:rPr lang="en-GB" sz="1200" dirty="0">
                  <a:latin typeface="Times Neue Roman" panose="020B0604020202020204" charset="0"/>
                </a:rPr>
                <a:t> </a:t>
              </a:r>
              <a:r>
                <a:rPr lang="en-GB" sz="1200" dirty="0" err="1">
                  <a:latin typeface="Times Neue Roman" panose="020B0604020202020204" charset="0"/>
                </a:rPr>
                <a:t>ihre</a:t>
              </a:r>
              <a:r>
                <a:rPr lang="en-GB" sz="1200" dirty="0">
                  <a:latin typeface="Times Neue Roman" panose="020B0604020202020204" charset="0"/>
                </a:rPr>
                <a:t> </a:t>
              </a:r>
              <a:r>
                <a:rPr lang="en-GB" sz="1200" dirty="0" err="1">
                  <a:latin typeface="Times Neue Roman" panose="020B0604020202020204" charset="0"/>
                </a:rPr>
                <a:t>funktionale</a:t>
              </a:r>
              <a:r>
                <a:rPr lang="en-GB" sz="1200" dirty="0">
                  <a:latin typeface="Times Neue Roman" panose="020B0604020202020204" charset="0"/>
                </a:rPr>
                <a:t> </a:t>
              </a:r>
              <a:r>
                <a:rPr lang="en-GB" sz="1200" dirty="0" err="1">
                  <a:latin typeface="Times Neue Roman" panose="020B0604020202020204" charset="0"/>
                </a:rPr>
                <a:t>kommunikative</a:t>
              </a:r>
              <a:r>
                <a:rPr lang="en-GB" sz="1200" dirty="0">
                  <a:latin typeface="Times Neue Roman" panose="020B0604020202020204" charset="0"/>
                </a:rPr>
                <a:t> </a:t>
              </a:r>
              <a:r>
                <a:rPr lang="en-GB" sz="1200" dirty="0" err="1">
                  <a:latin typeface="Times Neue Roman" panose="020B0604020202020204" charset="0"/>
                </a:rPr>
                <a:t>Kompetenz</a:t>
              </a:r>
              <a:r>
                <a:rPr lang="en-GB" sz="1200" dirty="0">
                  <a:latin typeface="Times Neue Roman" panose="020B0604020202020204" charset="0"/>
                </a:rPr>
                <a:t>. </a:t>
              </a:r>
              <a:r>
                <a:rPr lang="en-GB" sz="1200" dirty="0" err="1">
                  <a:latin typeface="Times Neue Roman" panose="020B0604020202020204" charset="0"/>
                </a:rPr>
                <a:t>Überdies</a:t>
              </a:r>
              <a:r>
                <a:rPr lang="en-GB" sz="1200" dirty="0">
                  <a:latin typeface="Times Neue Roman" panose="020B0604020202020204" charset="0"/>
                </a:rPr>
                <a:t> </a:t>
              </a:r>
              <a:r>
                <a:rPr lang="en-GB" sz="1200" dirty="0" err="1">
                  <a:latin typeface="Times Neue Roman" panose="020B0604020202020204" charset="0"/>
                </a:rPr>
                <a:t>wird</a:t>
              </a:r>
              <a:r>
                <a:rPr lang="en-GB" sz="1200" dirty="0">
                  <a:latin typeface="Times Neue Roman" panose="020B0604020202020204" charset="0"/>
                </a:rPr>
                <a:t> </a:t>
              </a:r>
              <a:r>
                <a:rPr lang="en-GB" sz="1200" dirty="0" err="1">
                  <a:latin typeface="Times Neue Roman" panose="020B0604020202020204" charset="0"/>
                </a:rPr>
                <a:t>durch</a:t>
              </a:r>
              <a:r>
                <a:rPr lang="en-GB" sz="1200" dirty="0">
                  <a:latin typeface="Times Neue Roman" panose="020B0604020202020204" charset="0"/>
                </a:rPr>
                <a:t> den </a:t>
              </a:r>
              <a:r>
                <a:rPr lang="en-GB" sz="1200" dirty="0" err="1">
                  <a:latin typeface="Times Neue Roman" panose="020B0604020202020204" charset="0"/>
                </a:rPr>
                <a:t>angestrebten</a:t>
              </a:r>
              <a:r>
                <a:rPr lang="en-GB" sz="1200" dirty="0">
                  <a:latin typeface="Times Neue Roman" panose="020B0604020202020204" charset="0"/>
                </a:rPr>
                <a:t> </a:t>
              </a:r>
              <a:r>
                <a:rPr lang="en-GB" sz="1200" dirty="0" err="1">
                  <a:latin typeface="Times Neue Roman" panose="020B0604020202020204" charset="0"/>
                </a:rPr>
                <a:t>Perspektivenwechsel</a:t>
              </a:r>
              <a:r>
                <a:rPr lang="en-GB" sz="1200" dirty="0">
                  <a:latin typeface="Times Neue Roman" panose="020B0604020202020204" charset="0"/>
                </a:rPr>
                <a:t> </a:t>
              </a:r>
              <a:r>
                <a:rPr lang="en-GB" sz="1200" dirty="0" err="1">
                  <a:latin typeface="Times Neue Roman" panose="020B0604020202020204" charset="0"/>
                </a:rPr>
                <a:t>interkulturelle</a:t>
              </a:r>
              <a:r>
                <a:rPr lang="en-GB" sz="1200" dirty="0">
                  <a:latin typeface="Times Neue Roman" panose="020B0604020202020204" charset="0"/>
                </a:rPr>
                <a:t> </a:t>
              </a:r>
              <a:r>
                <a:rPr lang="en-GB" sz="1200" dirty="0" err="1">
                  <a:latin typeface="Times Neue Roman" panose="020B0604020202020204" charset="0"/>
                </a:rPr>
                <a:t>kommunikative</a:t>
              </a:r>
              <a:r>
                <a:rPr lang="en-GB" sz="1200" dirty="0">
                  <a:latin typeface="Times Neue Roman" panose="020B0604020202020204" charset="0"/>
                </a:rPr>
                <a:t> </a:t>
              </a:r>
              <a:r>
                <a:rPr lang="en-GB" sz="1200" dirty="0" err="1">
                  <a:latin typeface="Times Neue Roman" panose="020B0604020202020204" charset="0"/>
                </a:rPr>
                <a:t>Kompetenz</a:t>
              </a:r>
              <a:r>
                <a:rPr lang="en-GB" sz="1200" dirty="0">
                  <a:latin typeface="Times Neue Roman" panose="020B0604020202020204" charset="0"/>
                </a:rPr>
                <a:t> </a:t>
              </a:r>
              <a:r>
                <a:rPr lang="en-GB" sz="1200" dirty="0" err="1">
                  <a:latin typeface="Times Neue Roman" panose="020B0604020202020204" charset="0"/>
                </a:rPr>
                <a:t>gefördert</a:t>
              </a:r>
              <a:r>
                <a:rPr lang="en-GB" sz="1200" dirty="0">
                  <a:latin typeface="Times Neue Roman" panose="020B0604020202020204" charset="0"/>
                </a:rPr>
                <a:t>.</a:t>
              </a:r>
            </a:p>
          </p:txBody>
        </p:sp>
        <p:sp>
          <p:nvSpPr>
            <p:cNvPr id="23" name="Freeform 23"/>
            <p:cNvSpPr/>
            <p:nvPr/>
          </p:nvSpPr>
          <p:spPr>
            <a:xfrm>
              <a:off x="0" y="-526305"/>
              <a:ext cx="21033555" cy="3196913"/>
            </a:xfrm>
            <a:custGeom>
              <a:avLst/>
              <a:gdLst/>
              <a:ahLst/>
              <a:cxnLst/>
              <a:rect l="l" t="t" r="r" b="b"/>
              <a:pathLst>
                <a:path w="21033555" h="2883602">
                  <a:moveTo>
                    <a:pt x="20909094" y="59690"/>
                  </a:moveTo>
                  <a:cubicBezTo>
                    <a:pt x="20944653" y="59690"/>
                    <a:pt x="20973864" y="88900"/>
                    <a:pt x="20973864" y="124460"/>
                  </a:cubicBezTo>
                  <a:lnTo>
                    <a:pt x="20973864" y="2759142"/>
                  </a:lnTo>
                  <a:cubicBezTo>
                    <a:pt x="20973864" y="2794702"/>
                    <a:pt x="20944653" y="2823912"/>
                    <a:pt x="20909094" y="2823912"/>
                  </a:cubicBezTo>
                  <a:lnTo>
                    <a:pt x="124460" y="2823912"/>
                  </a:lnTo>
                  <a:cubicBezTo>
                    <a:pt x="88900" y="2823912"/>
                    <a:pt x="59690" y="2794702"/>
                    <a:pt x="59690" y="2759142"/>
                  </a:cubicBezTo>
                  <a:lnTo>
                    <a:pt x="59690" y="124460"/>
                  </a:lnTo>
                  <a:cubicBezTo>
                    <a:pt x="59690" y="88900"/>
                    <a:pt x="88900" y="59690"/>
                    <a:pt x="124460" y="59690"/>
                  </a:cubicBezTo>
                  <a:lnTo>
                    <a:pt x="20909094" y="59690"/>
                  </a:lnTo>
                  <a:moveTo>
                    <a:pt x="20909094" y="0"/>
                  </a:moveTo>
                  <a:lnTo>
                    <a:pt x="124460" y="0"/>
                  </a:lnTo>
                  <a:cubicBezTo>
                    <a:pt x="55880" y="0"/>
                    <a:pt x="0" y="55880"/>
                    <a:pt x="0" y="124460"/>
                  </a:cubicBezTo>
                  <a:lnTo>
                    <a:pt x="0" y="2759142"/>
                  </a:lnTo>
                  <a:cubicBezTo>
                    <a:pt x="0" y="2827722"/>
                    <a:pt x="55880" y="2883602"/>
                    <a:pt x="124460" y="2883602"/>
                  </a:cubicBezTo>
                  <a:lnTo>
                    <a:pt x="20909094" y="2883602"/>
                  </a:lnTo>
                  <a:cubicBezTo>
                    <a:pt x="20977675" y="2883602"/>
                    <a:pt x="21033555" y="2827722"/>
                    <a:pt x="21033555" y="2759142"/>
                  </a:cubicBezTo>
                  <a:lnTo>
                    <a:pt x="21033555" y="124460"/>
                  </a:lnTo>
                  <a:cubicBezTo>
                    <a:pt x="21033555" y="55880"/>
                    <a:pt x="20977675" y="0"/>
                    <a:pt x="20909094" y="0"/>
                  </a:cubicBezTo>
                  <a:close/>
                </a:path>
              </a:pathLst>
            </a:custGeom>
            <a:solidFill>
              <a:srgbClr val="2340A4"/>
            </a:solidFill>
          </p:spPr>
          <p:txBody>
            <a:bodyPr/>
            <a:lstStyle/>
            <a:p>
              <a:endParaRPr lang="de-DE"/>
            </a:p>
          </p:txBody>
        </p:sp>
      </p:grpSp>
      <p:pic>
        <p:nvPicPr>
          <p:cNvPr id="24" name="Picture 24"/>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41319" y="509436"/>
            <a:ext cx="827215" cy="773446"/>
          </a:xfrm>
          <a:prstGeom prst="rect">
            <a:avLst/>
          </a:prstGeom>
        </p:spPr>
      </p:pic>
      <p:pic>
        <p:nvPicPr>
          <p:cNvPr id="32" name="Picture 32"/>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4380419" y="483826"/>
            <a:ext cx="524637" cy="429616"/>
          </a:xfrm>
          <a:prstGeom prst="rect">
            <a:avLst/>
          </a:prstGeom>
        </p:spPr>
      </p:pic>
      <p:sp>
        <p:nvSpPr>
          <p:cNvPr id="33" name="TextBox 33"/>
          <p:cNvSpPr txBox="1"/>
          <p:nvPr/>
        </p:nvSpPr>
        <p:spPr>
          <a:xfrm>
            <a:off x="1492250" y="8663521"/>
            <a:ext cx="5799685" cy="2172261"/>
          </a:xfrm>
          <a:prstGeom prst="rect">
            <a:avLst/>
          </a:prstGeom>
        </p:spPr>
        <p:txBody>
          <a:bodyPr wrap="square" lIns="0" tIns="0" rIns="0" bIns="0" rtlCol="0" anchor="t">
            <a:spAutoFit/>
          </a:bodyPr>
          <a:lstStyle/>
          <a:p>
            <a:pPr>
              <a:lnSpc>
                <a:spcPts val="1687"/>
              </a:lnSpc>
            </a:pPr>
            <a:r>
              <a:rPr lang="en-US" sz="1298" dirty="0">
                <a:solidFill>
                  <a:srgbClr val="2340A4"/>
                </a:solidFill>
                <a:latin typeface="Times Neue Roman Bold"/>
              </a:rPr>
              <a:t>Expected prior knowledge:</a:t>
            </a:r>
          </a:p>
          <a:p>
            <a:pPr marL="285750" indent="-285750">
              <a:lnSpc>
                <a:spcPts val="1687"/>
              </a:lnSpc>
              <a:buFont typeface="Arial" panose="020B0604020202020204" pitchFamily="34" charset="0"/>
              <a:buChar char="•"/>
            </a:pPr>
            <a:r>
              <a:rPr lang="en-US" sz="1300" dirty="0">
                <a:latin typeface="Times Neue Roman" panose="020B0604020202020204" charset="0"/>
              </a:rPr>
              <a:t>Prior knowledge about the plot and the main characters of </a:t>
            </a:r>
            <a:r>
              <a:rPr lang="en-US" sz="1300" i="1" dirty="0">
                <a:latin typeface="Times Neue Roman" panose="020B0604020202020204" charset="0"/>
              </a:rPr>
              <a:t>When You Look Like Us </a:t>
            </a:r>
            <a:r>
              <a:rPr lang="en-US" sz="1300" dirty="0">
                <a:latin typeface="Times Neue Roman" panose="020B0604020202020204" charset="0"/>
              </a:rPr>
              <a:t>is expected.</a:t>
            </a:r>
          </a:p>
          <a:p>
            <a:pPr>
              <a:lnSpc>
                <a:spcPts val="1687"/>
              </a:lnSpc>
            </a:pPr>
            <a:endParaRPr lang="en-US" sz="1300" dirty="0">
              <a:solidFill>
                <a:srgbClr val="2340A4"/>
              </a:solidFill>
              <a:latin typeface="Times Neue Roman" panose="020B0604020202020204" charset="0"/>
            </a:endParaRPr>
          </a:p>
          <a:p>
            <a:pPr>
              <a:lnSpc>
                <a:spcPts val="1687"/>
              </a:lnSpc>
            </a:pPr>
            <a:r>
              <a:rPr lang="en-US" sz="1298" dirty="0">
                <a:solidFill>
                  <a:srgbClr val="2340A4"/>
                </a:solidFill>
                <a:latin typeface="Times Neue Roman Bold"/>
              </a:rPr>
              <a:t>Possible contexts of use:</a:t>
            </a:r>
          </a:p>
          <a:p>
            <a:pPr marL="285750" indent="-285750">
              <a:lnSpc>
                <a:spcPts val="1687"/>
              </a:lnSpc>
              <a:buFont typeface="Arial" panose="020B0604020202020204" pitchFamily="34" charset="0"/>
              <a:buChar char="•"/>
            </a:pPr>
            <a:r>
              <a:rPr lang="en-US" sz="1300" i="1" dirty="0" err="1">
                <a:latin typeface="Times Neue Roman" panose="020B0604020202020204" charset="0"/>
              </a:rPr>
              <a:t>Fachanforderungen</a:t>
            </a:r>
            <a:r>
              <a:rPr lang="en-US" sz="1300" dirty="0">
                <a:latin typeface="Times Neue Roman" panose="020B0604020202020204" charset="0"/>
              </a:rPr>
              <a:t> Schleswig-Holstein: “Regional Identities”, “Democracy in </a:t>
            </a:r>
            <a:r>
              <a:rPr lang="en-US" sz="1300" dirty="0" err="1">
                <a:latin typeface="Times Neue Roman" panose="020B0604020202020204" charset="0"/>
              </a:rPr>
              <a:t>Action”,“Power</a:t>
            </a:r>
            <a:r>
              <a:rPr lang="en-US" sz="1300" dirty="0">
                <a:latin typeface="Times Neue Roman" panose="020B0604020202020204" charset="0"/>
              </a:rPr>
              <a:t> and Corruption” (MSB-SH, 2014: 51)</a:t>
            </a:r>
          </a:p>
          <a:p>
            <a:pPr marL="285750" indent="-285750">
              <a:lnSpc>
                <a:spcPts val="1687"/>
              </a:lnSpc>
              <a:buFont typeface="Arial" panose="020B0604020202020204" pitchFamily="34" charset="0"/>
              <a:buChar char="•"/>
            </a:pPr>
            <a:r>
              <a:rPr lang="en-US" sz="1300" i="1" dirty="0" err="1">
                <a:latin typeface="Times Neue Roman" panose="020B0604020202020204" charset="0"/>
              </a:rPr>
              <a:t>Fachanforderungen</a:t>
            </a:r>
            <a:r>
              <a:rPr lang="en-US" sz="1300" dirty="0">
                <a:latin typeface="Times Neue Roman" panose="020B0604020202020204" charset="0"/>
              </a:rPr>
              <a:t> Schleswig-Holstein: “The Individual and Society” (MSB-SH, 2014: 51) - </a:t>
            </a:r>
            <a:r>
              <a:rPr lang="en-US" sz="1300" dirty="0" err="1">
                <a:latin typeface="Times Neue Roman" panose="020B0604020202020204" charset="0"/>
              </a:rPr>
              <a:t>Korridorthema</a:t>
            </a:r>
            <a:r>
              <a:rPr lang="en-US" sz="1300" dirty="0">
                <a:latin typeface="Times Neue Roman" panose="020B0604020202020204" charset="0"/>
              </a:rPr>
              <a:t>: “African Americans: Free at last? Equal at last?”</a:t>
            </a:r>
          </a:p>
          <a:p>
            <a:pPr algn="l">
              <a:lnSpc>
                <a:spcPts val="1687"/>
              </a:lnSpc>
            </a:pPr>
            <a:endParaRPr lang="en-US" sz="1298" dirty="0">
              <a:solidFill>
                <a:srgbClr val="2340A4"/>
              </a:solidFill>
              <a:latin typeface="Times Neue Roman Bold"/>
            </a:endParaRPr>
          </a:p>
        </p:txBody>
      </p:sp>
      <p:sp>
        <p:nvSpPr>
          <p:cNvPr id="35" name="TextBox 35"/>
          <p:cNvSpPr txBox="1"/>
          <p:nvPr/>
        </p:nvSpPr>
        <p:spPr>
          <a:xfrm>
            <a:off x="1045315" y="749188"/>
            <a:ext cx="3067709" cy="413255"/>
          </a:xfrm>
          <a:prstGeom prst="rect">
            <a:avLst/>
          </a:prstGeom>
        </p:spPr>
        <p:txBody>
          <a:bodyPr lIns="0" tIns="0" rIns="0" bIns="0" rtlCol="0" anchor="t">
            <a:spAutoFit/>
          </a:bodyPr>
          <a:lstStyle/>
          <a:p>
            <a:pPr marL="0" lvl="0" indent="0" algn="l">
              <a:lnSpc>
                <a:spcPts val="3108"/>
              </a:lnSpc>
              <a:spcBef>
                <a:spcPct val="0"/>
              </a:spcBef>
            </a:pPr>
            <a:r>
              <a:rPr lang="en-US" sz="2800" spc="28" dirty="0">
                <a:solidFill>
                  <a:srgbClr val="231F20"/>
                </a:solidFill>
                <a:latin typeface="Times Neue Roman Bold"/>
              </a:rPr>
              <a:t>OER Info Sheet</a:t>
            </a:r>
          </a:p>
        </p:txBody>
      </p:sp>
      <p:sp>
        <p:nvSpPr>
          <p:cNvPr id="36" name="TextBox 36"/>
          <p:cNvSpPr txBox="1"/>
          <p:nvPr/>
        </p:nvSpPr>
        <p:spPr>
          <a:xfrm>
            <a:off x="402586" y="1834049"/>
            <a:ext cx="3510359" cy="1574790"/>
          </a:xfrm>
          <a:prstGeom prst="rect">
            <a:avLst/>
          </a:prstGeom>
        </p:spPr>
        <p:txBody>
          <a:bodyPr wrap="square" lIns="0" tIns="0" rIns="0" bIns="0" rtlCol="0" anchor="t">
            <a:spAutoFit/>
          </a:bodyPr>
          <a:lstStyle/>
          <a:p>
            <a:pPr marL="0" lvl="0" indent="0" algn="l">
              <a:lnSpc>
                <a:spcPts val="2239"/>
              </a:lnSpc>
              <a:spcBef>
                <a:spcPct val="0"/>
              </a:spcBef>
            </a:pPr>
            <a:r>
              <a:rPr lang="en-US" sz="1599" dirty="0">
                <a:solidFill>
                  <a:srgbClr val="231F20"/>
                </a:solidFill>
                <a:latin typeface="Times Neue Roman Bold"/>
              </a:rPr>
              <a:t>Description</a:t>
            </a:r>
          </a:p>
          <a:p>
            <a:pPr marL="0" lvl="0" indent="0" algn="just">
              <a:spcBef>
                <a:spcPct val="0"/>
              </a:spcBef>
            </a:pPr>
            <a:r>
              <a:rPr lang="en-US" sz="1200" dirty="0">
                <a:solidFill>
                  <a:srgbClr val="231F20"/>
                </a:solidFill>
                <a:latin typeface="Times Neue Roman" panose="020B0604020202020204" charset="0"/>
                <a:cs typeface="Times New Roman" panose="02020603050405020304" pitchFamily="18" charset="0"/>
              </a:rPr>
              <a:t>This is a task collection for teaching </a:t>
            </a:r>
            <a:r>
              <a:rPr lang="en-US" sz="1200" i="1" dirty="0">
                <a:solidFill>
                  <a:srgbClr val="231F20"/>
                </a:solidFill>
                <a:latin typeface="Times Neue Roman" panose="020B0604020202020204" charset="0"/>
                <a:cs typeface="Times New Roman" panose="02020603050405020304" pitchFamily="18" charset="0"/>
              </a:rPr>
              <a:t>When You Look Like Us </a:t>
            </a:r>
            <a:r>
              <a:rPr lang="en-US" sz="1200" dirty="0">
                <a:solidFill>
                  <a:srgbClr val="231F20"/>
                </a:solidFill>
                <a:latin typeface="Times Neue Roman" panose="020B0604020202020204" charset="0"/>
                <a:cs typeface="Times New Roman" panose="02020603050405020304" pitchFamily="18" charset="0"/>
              </a:rPr>
              <a:t>by Pamela N. Harris. Thematically, the activities mainly center around the main characters of the novel. The material package provides a collection of pre-, while-, and post-reading tasks, task suggestions for a reading journal and a trailer for the novel compiled by the authors of this resource. </a:t>
            </a:r>
          </a:p>
        </p:txBody>
      </p:sp>
      <p:sp>
        <p:nvSpPr>
          <p:cNvPr id="37" name="TextBox 37"/>
          <p:cNvSpPr txBox="1"/>
          <p:nvPr/>
        </p:nvSpPr>
        <p:spPr>
          <a:xfrm>
            <a:off x="481795" y="1381267"/>
            <a:ext cx="6575318" cy="346249"/>
          </a:xfrm>
          <a:prstGeom prst="rect">
            <a:avLst/>
          </a:prstGeom>
        </p:spPr>
        <p:txBody>
          <a:bodyPr lIns="0" tIns="0" rIns="0" bIns="0" rtlCol="0" anchor="t">
            <a:spAutoFit/>
          </a:bodyPr>
          <a:lstStyle/>
          <a:p>
            <a:pPr marL="0" lvl="0" indent="0" algn="l">
              <a:lnSpc>
                <a:spcPts val="2664"/>
              </a:lnSpc>
              <a:spcBef>
                <a:spcPct val="0"/>
              </a:spcBef>
            </a:pPr>
            <a:r>
              <a:rPr lang="en-US" sz="2400" spc="24" dirty="0">
                <a:solidFill>
                  <a:srgbClr val="231F20"/>
                </a:solidFill>
                <a:latin typeface="Times Neue Roman Bold"/>
              </a:rPr>
              <a:t> </a:t>
            </a:r>
            <a:r>
              <a:rPr lang="en-US" spc="24" dirty="0">
                <a:solidFill>
                  <a:srgbClr val="231F20"/>
                </a:solidFill>
                <a:latin typeface="Times Neue Roman Bold"/>
              </a:rPr>
              <a:t>Teaching </a:t>
            </a:r>
            <a:r>
              <a:rPr lang="en-US" i="1" spc="24" dirty="0">
                <a:solidFill>
                  <a:srgbClr val="231F20"/>
                </a:solidFill>
                <a:latin typeface="Times Neue Roman Bold"/>
              </a:rPr>
              <a:t>When You Look Like Us </a:t>
            </a:r>
            <a:r>
              <a:rPr lang="en-US" b="1" spc="24" dirty="0">
                <a:solidFill>
                  <a:srgbClr val="231F20"/>
                </a:solidFill>
                <a:latin typeface="Times Neue Roman Bold"/>
              </a:rPr>
              <a:t>(2021) by Pamela N. Harris</a:t>
            </a:r>
            <a:endParaRPr lang="en-US" sz="2200" spc="24" dirty="0">
              <a:solidFill>
                <a:srgbClr val="231F20"/>
              </a:solidFill>
              <a:latin typeface="Times Neue Roman Bold"/>
            </a:endParaRPr>
          </a:p>
        </p:txBody>
      </p:sp>
      <p:sp>
        <p:nvSpPr>
          <p:cNvPr id="38" name="TextBox 38"/>
          <p:cNvSpPr txBox="1"/>
          <p:nvPr/>
        </p:nvSpPr>
        <p:spPr>
          <a:xfrm>
            <a:off x="4431752" y="2195238"/>
            <a:ext cx="2510910" cy="247650"/>
          </a:xfrm>
          <a:prstGeom prst="rect">
            <a:avLst/>
          </a:prstGeom>
        </p:spPr>
        <p:txBody>
          <a:bodyPr lIns="0" tIns="0" rIns="0" bIns="0" rtlCol="0" anchor="t">
            <a:spAutoFit/>
          </a:bodyPr>
          <a:lstStyle/>
          <a:p>
            <a:pPr algn="ctr">
              <a:lnSpc>
                <a:spcPts val="1920"/>
              </a:lnSpc>
            </a:pPr>
            <a:r>
              <a:rPr lang="en-US" sz="1600" dirty="0">
                <a:solidFill>
                  <a:srgbClr val="2340A4"/>
                </a:solidFill>
                <a:latin typeface="Times Neue Roman Bold"/>
              </a:rPr>
              <a:t>Main target group/level</a:t>
            </a:r>
          </a:p>
        </p:txBody>
      </p:sp>
      <p:sp>
        <p:nvSpPr>
          <p:cNvPr id="39" name="TextBox 39"/>
          <p:cNvSpPr txBox="1"/>
          <p:nvPr/>
        </p:nvSpPr>
        <p:spPr>
          <a:xfrm>
            <a:off x="4406086" y="2676976"/>
            <a:ext cx="2510910" cy="410369"/>
          </a:xfrm>
          <a:prstGeom prst="rect">
            <a:avLst/>
          </a:prstGeom>
        </p:spPr>
        <p:txBody>
          <a:bodyPr lIns="0" tIns="0" rIns="0" bIns="0" rtlCol="0" anchor="t">
            <a:spAutoFit/>
          </a:bodyPr>
          <a:lstStyle/>
          <a:p>
            <a:pPr algn="ctr">
              <a:lnSpc>
                <a:spcPts val="1560"/>
              </a:lnSpc>
            </a:pPr>
            <a:r>
              <a:rPr lang="en-US" sz="1200" dirty="0">
                <a:latin typeface="Times Neue Roman"/>
              </a:rPr>
              <a:t>Grade/year 10-13</a:t>
            </a:r>
          </a:p>
          <a:p>
            <a:pPr algn="ctr">
              <a:lnSpc>
                <a:spcPts val="1560"/>
              </a:lnSpc>
            </a:pPr>
            <a:r>
              <a:rPr lang="en-US" sz="1200" dirty="0">
                <a:latin typeface="Times Neue Roman"/>
              </a:rPr>
              <a:t>(</a:t>
            </a:r>
            <a:r>
              <a:rPr lang="en-US" sz="1200" i="1" dirty="0" err="1">
                <a:latin typeface="Times Neue Roman"/>
              </a:rPr>
              <a:t>Einführungsphase</a:t>
            </a:r>
            <a:r>
              <a:rPr lang="en-US" sz="1200" i="1" dirty="0">
                <a:latin typeface="Times Neue Roman"/>
              </a:rPr>
              <a:t>, </a:t>
            </a:r>
            <a:r>
              <a:rPr lang="en-US" sz="1200" i="1" dirty="0" err="1">
                <a:latin typeface="Times Neue Roman"/>
              </a:rPr>
              <a:t>Qualifikationsphase</a:t>
            </a:r>
            <a:r>
              <a:rPr lang="en-US" sz="1200" i="1" dirty="0">
                <a:solidFill>
                  <a:srgbClr val="2340A4"/>
                </a:solidFill>
                <a:latin typeface="Times Neue Roman"/>
              </a:rPr>
              <a:t>)</a:t>
            </a:r>
            <a:endParaRPr lang="en-US" sz="1200" dirty="0">
              <a:solidFill>
                <a:srgbClr val="2340A4"/>
              </a:solidFill>
              <a:latin typeface="Times Neue Roman"/>
            </a:endParaRPr>
          </a:p>
        </p:txBody>
      </p:sp>
      <p:sp>
        <p:nvSpPr>
          <p:cNvPr id="40" name="TextBox 40"/>
          <p:cNvSpPr txBox="1"/>
          <p:nvPr/>
        </p:nvSpPr>
        <p:spPr>
          <a:xfrm>
            <a:off x="3894018" y="8347628"/>
            <a:ext cx="2510910" cy="247650"/>
          </a:xfrm>
          <a:prstGeom prst="rect">
            <a:avLst/>
          </a:prstGeom>
        </p:spPr>
        <p:txBody>
          <a:bodyPr lIns="0" tIns="0" rIns="0" bIns="0" rtlCol="0" anchor="t">
            <a:spAutoFit/>
          </a:bodyPr>
          <a:lstStyle/>
          <a:p>
            <a:pPr algn="ctr">
              <a:lnSpc>
                <a:spcPts val="1920"/>
              </a:lnSpc>
            </a:pPr>
            <a:r>
              <a:rPr lang="en-US" sz="1600" dirty="0">
                <a:solidFill>
                  <a:srgbClr val="2340A4"/>
                </a:solidFill>
                <a:latin typeface="Times Neue Roman Bold"/>
              </a:rPr>
              <a:t>Learning contexts</a:t>
            </a:r>
          </a:p>
        </p:txBody>
      </p:sp>
      <p:sp>
        <p:nvSpPr>
          <p:cNvPr id="41" name="TextBox 41"/>
          <p:cNvSpPr txBox="1"/>
          <p:nvPr/>
        </p:nvSpPr>
        <p:spPr>
          <a:xfrm>
            <a:off x="4405692" y="5953537"/>
            <a:ext cx="2510910" cy="247650"/>
          </a:xfrm>
          <a:prstGeom prst="rect">
            <a:avLst/>
          </a:prstGeom>
        </p:spPr>
        <p:txBody>
          <a:bodyPr lIns="0" tIns="0" rIns="0" bIns="0" rtlCol="0" anchor="t">
            <a:spAutoFit/>
          </a:bodyPr>
          <a:lstStyle/>
          <a:p>
            <a:pPr algn="ctr">
              <a:lnSpc>
                <a:spcPts val="1920"/>
              </a:lnSpc>
            </a:pPr>
            <a:r>
              <a:rPr lang="en-US" sz="1600" dirty="0">
                <a:solidFill>
                  <a:srgbClr val="2340A4"/>
                </a:solidFill>
                <a:latin typeface="Times Neue Roman Bold"/>
              </a:rPr>
              <a:t>Main competence(s)</a:t>
            </a:r>
          </a:p>
        </p:txBody>
      </p:sp>
      <p:sp>
        <p:nvSpPr>
          <p:cNvPr id="43" name="TextBox 43"/>
          <p:cNvSpPr txBox="1"/>
          <p:nvPr/>
        </p:nvSpPr>
        <p:spPr>
          <a:xfrm>
            <a:off x="286540" y="5883452"/>
            <a:ext cx="3510359" cy="273685"/>
          </a:xfrm>
          <a:prstGeom prst="rect">
            <a:avLst/>
          </a:prstGeom>
        </p:spPr>
        <p:txBody>
          <a:bodyPr lIns="0" tIns="0" rIns="0" bIns="0" rtlCol="0" anchor="t">
            <a:spAutoFit/>
          </a:bodyPr>
          <a:lstStyle/>
          <a:p>
            <a:pPr marL="0" lvl="0" indent="0" algn="l">
              <a:lnSpc>
                <a:spcPts val="2239"/>
              </a:lnSpc>
              <a:spcBef>
                <a:spcPct val="0"/>
              </a:spcBef>
            </a:pPr>
            <a:r>
              <a:rPr lang="en-US" sz="1599" dirty="0">
                <a:solidFill>
                  <a:srgbClr val="231F20"/>
                </a:solidFill>
                <a:latin typeface="Times Neue Roman Bold"/>
              </a:rPr>
              <a:t>Why is this topic important for TEFL?</a:t>
            </a:r>
          </a:p>
        </p:txBody>
      </p:sp>
      <p:sp>
        <p:nvSpPr>
          <p:cNvPr id="44" name="TextBox 44"/>
          <p:cNvSpPr txBox="1"/>
          <p:nvPr/>
        </p:nvSpPr>
        <p:spPr>
          <a:xfrm>
            <a:off x="286540" y="6252784"/>
            <a:ext cx="3677734" cy="1862048"/>
          </a:xfrm>
          <a:prstGeom prst="rect">
            <a:avLst/>
          </a:prstGeom>
        </p:spPr>
        <p:txBody>
          <a:bodyPr wrap="square" lIns="0" tIns="0" rIns="0" bIns="0" rtlCol="0" anchor="t">
            <a:spAutoFit/>
          </a:bodyPr>
          <a:lstStyle/>
          <a:p>
            <a:pPr algn="just">
              <a:spcBef>
                <a:spcPct val="0"/>
              </a:spcBef>
            </a:pPr>
            <a:r>
              <a:rPr lang="en-US" sz="1100" i="1" dirty="0">
                <a:solidFill>
                  <a:srgbClr val="231F20"/>
                </a:solidFill>
                <a:effectLst/>
                <a:latin typeface="Times Neue Roman" panose="020B0604020202020204" charset="0"/>
                <a:ea typeface="Helvetica" pitchFamily="2" charset="0"/>
                <a:cs typeface="Times New Roman" panose="02020603050405020304" pitchFamily="18" charset="0"/>
              </a:rPr>
              <a:t>When You Look Like Us </a:t>
            </a:r>
            <a:r>
              <a:rPr lang="en-US" sz="1100" dirty="0">
                <a:solidFill>
                  <a:srgbClr val="231F20"/>
                </a:solidFill>
                <a:effectLst/>
                <a:latin typeface="Times Neue Roman" panose="020B0604020202020204" charset="0"/>
                <a:ea typeface="Helvetica" pitchFamily="2" charset="0"/>
                <a:cs typeface="Times New Roman" panose="02020603050405020304" pitchFamily="18" charset="0"/>
              </a:rPr>
              <a:t>is a significant </a:t>
            </a:r>
            <a:r>
              <a:rPr lang="en-US" sz="1100" dirty="0">
                <a:effectLst/>
                <a:latin typeface="Times Neue Roman" panose="020B0604020202020204" charset="0"/>
                <a:ea typeface="Helvetica" pitchFamily="2" charset="0"/>
                <a:cs typeface="Times New Roman" panose="02020603050405020304" pitchFamily="18" charset="0"/>
              </a:rPr>
              <a:t>young-adult novel for </a:t>
            </a:r>
            <a:r>
              <a:rPr lang="en-US" sz="1100" dirty="0">
                <a:solidFill>
                  <a:srgbClr val="231F20"/>
                </a:solidFill>
                <a:effectLst/>
                <a:latin typeface="Times Neue Roman" panose="020B0604020202020204" charset="0"/>
                <a:ea typeface="Helvetica" pitchFamily="2" charset="0"/>
                <a:cs typeface="Times New Roman" panose="02020603050405020304" pitchFamily="18" charset="0"/>
              </a:rPr>
              <a:t>TEFL thanks </a:t>
            </a:r>
            <a:r>
              <a:rPr lang="en-US" sz="1100">
                <a:solidFill>
                  <a:srgbClr val="231F20"/>
                </a:solidFill>
                <a:effectLst/>
                <a:latin typeface="Times Neue Roman" panose="020B0604020202020204" charset="0"/>
                <a:ea typeface="Helvetica" pitchFamily="2" charset="0"/>
                <a:cs typeface="Times New Roman" panose="02020603050405020304" pitchFamily="18" charset="0"/>
              </a:rPr>
              <a:t>to its </a:t>
            </a:r>
            <a:r>
              <a:rPr lang="en-US" sz="1100" dirty="0">
                <a:solidFill>
                  <a:srgbClr val="231F20"/>
                </a:solidFill>
                <a:effectLst/>
                <a:latin typeface="Times Neue Roman" panose="020B0604020202020204" charset="0"/>
                <a:ea typeface="Helvetica" pitchFamily="2" charset="0"/>
                <a:cs typeface="Times New Roman" panose="02020603050405020304" pitchFamily="18" charset="0"/>
              </a:rPr>
              <a:t>exploration of African American experiences, racism, and language. The novel provides an authentic language context, incorporating colloquial expressions and cultural nuances, enriching language learning with real-world elements. By addressing social issues like racism, it prompts critical discussions in English classrooms, fostering language skills alongside heightened cultural awareness. Including such material in TEFL not only promotes language proficiency but also equips learners with the ability to navigate and express themselves effectively in discussions on race and identity.</a:t>
            </a:r>
            <a:endParaRPr lang="de-DE" sz="1100" dirty="0">
              <a:effectLst/>
              <a:latin typeface="Times Neue Roman" panose="020B0604020202020204" charset="0"/>
              <a:ea typeface="Helvetica" pitchFamily="2" charset="0"/>
              <a:cs typeface="Times New Roman" panose="02020603050405020304" pitchFamily="18" charset="0"/>
            </a:endParaRPr>
          </a:p>
        </p:txBody>
      </p:sp>
      <p:sp>
        <p:nvSpPr>
          <p:cNvPr id="47" name="TextBox 47"/>
          <p:cNvSpPr txBox="1"/>
          <p:nvPr/>
        </p:nvSpPr>
        <p:spPr>
          <a:xfrm>
            <a:off x="5047476" y="666821"/>
            <a:ext cx="1636811" cy="603050"/>
          </a:xfrm>
          <a:prstGeom prst="rect">
            <a:avLst/>
          </a:prstGeom>
        </p:spPr>
        <p:txBody>
          <a:bodyPr wrap="square" lIns="0" tIns="0" rIns="0" bIns="0" rtlCol="0" anchor="t">
            <a:spAutoFit/>
          </a:bodyPr>
          <a:lstStyle/>
          <a:p>
            <a:pPr algn="just">
              <a:lnSpc>
                <a:spcPts val="1560"/>
              </a:lnSpc>
            </a:pPr>
            <a:r>
              <a:rPr lang="en-US" sz="1200" dirty="0">
                <a:solidFill>
                  <a:srgbClr val="2340A4"/>
                </a:solidFill>
                <a:latin typeface="Times Neue Roman"/>
              </a:rPr>
              <a:t>by Annika Alves, Farida </a:t>
            </a:r>
            <a:r>
              <a:rPr lang="en-US" sz="1200" dirty="0" err="1">
                <a:solidFill>
                  <a:srgbClr val="2340A4"/>
                </a:solidFill>
                <a:latin typeface="Times Neue Roman"/>
              </a:rPr>
              <a:t>Abdoul</a:t>
            </a:r>
            <a:r>
              <a:rPr lang="en-US" sz="1200" dirty="0">
                <a:solidFill>
                  <a:srgbClr val="2340A4"/>
                </a:solidFill>
                <a:latin typeface="Times Neue Roman"/>
              </a:rPr>
              <a:t> Hamid and Angelina </a:t>
            </a:r>
            <a:r>
              <a:rPr lang="en-US" sz="1200" dirty="0" err="1">
                <a:solidFill>
                  <a:srgbClr val="2340A4"/>
                </a:solidFill>
                <a:latin typeface="Times Neue Roman"/>
              </a:rPr>
              <a:t>Dieterle</a:t>
            </a:r>
            <a:endParaRPr lang="en-US" sz="1200" dirty="0">
              <a:solidFill>
                <a:srgbClr val="2340A4"/>
              </a:solidFill>
              <a:latin typeface="Times Neue Roman"/>
            </a:endParaRPr>
          </a:p>
        </p:txBody>
      </p:sp>
      <p:sp>
        <p:nvSpPr>
          <p:cNvPr id="48" name="TextBox 48"/>
          <p:cNvSpPr txBox="1"/>
          <p:nvPr/>
        </p:nvSpPr>
        <p:spPr>
          <a:xfrm>
            <a:off x="5040503" y="443078"/>
            <a:ext cx="2001633" cy="223459"/>
          </a:xfrm>
          <a:prstGeom prst="rect">
            <a:avLst/>
          </a:prstGeom>
        </p:spPr>
        <p:txBody>
          <a:bodyPr wrap="square" lIns="0" tIns="0" rIns="0" bIns="0" rtlCol="0" anchor="t">
            <a:spAutoFit/>
          </a:bodyPr>
          <a:lstStyle/>
          <a:p>
            <a:pPr>
              <a:lnSpc>
                <a:spcPts val="1819"/>
              </a:lnSpc>
            </a:pPr>
            <a:r>
              <a:rPr lang="en-US" sz="1399" dirty="0">
                <a:solidFill>
                  <a:srgbClr val="2340A4"/>
                </a:solidFill>
                <a:latin typeface="Times Neue Roman Bold"/>
              </a:rPr>
              <a:t>Info sheet for teachers </a:t>
            </a:r>
          </a:p>
        </p:txBody>
      </p:sp>
      <p:grpSp>
        <p:nvGrpSpPr>
          <p:cNvPr id="49" name="Group 49"/>
          <p:cNvGrpSpPr/>
          <p:nvPr/>
        </p:nvGrpSpPr>
        <p:grpSpPr>
          <a:xfrm>
            <a:off x="495481" y="3464558"/>
            <a:ext cx="2562242" cy="420552"/>
            <a:chOff x="0" y="0"/>
            <a:chExt cx="8087321" cy="1327407"/>
          </a:xfrm>
        </p:grpSpPr>
        <p:sp>
          <p:nvSpPr>
            <p:cNvPr id="50" name="Freeform 50"/>
            <p:cNvSpPr/>
            <p:nvPr/>
          </p:nvSpPr>
          <p:spPr>
            <a:xfrm>
              <a:off x="31750" y="31750"/>
              <a:ext cx="8023821" cy="1263907"/>
            </a:xfrm>
            <a:custGeom>
              <a:avLst/>
              <a:gdLst/>
              <a:ahLst/>
              <a:cxnLst/>
              <a:rect l="l" t="t" r="r" b="b"/>
              <a:pathLst>
                <a:path w="8023821" h="1263907">
                  <a:moveTo>
                    <a:pt x="7931111" y="1263907"/>
                  </a:moveTo>
                  <a:lnTo>
                    <a:pt x="92710" y="1263907"/>
                  </a:lnTo>
                  <a:cubicBezTo>
                    <a:pt x="41910" y="1263907"/>
                    <a:pt x="0" y="1221997"/>
                    <a:pt x="0" y="1171197"/>
                  </a:cubicBezTo>
                  <a:lnTo>
                    <a:pt x="0" y="92710"/>
                  </a:lnTo>
                  <a:cubicBezTo>
                    <a:pt x="0" y="41910"/>
                    <a:pt x="41910" y="0"/>
                    <a:pt x="92710" y="0"/>
                  </a:cubicBezTo>
                  <a:lnTo>
                    <a:pt x="7929842" y="0"/>
                  </a:lnTo>
                  <a:cubicBezTo>
                    <a:pt x="7980642" y="0"/>
                    <a:pt x="8022551" y="41910"/>
                    <a:pt x="8022551" y="92710"/>
                  </a:cubicBezTo>
                  <a:lnTo>
                    <a:pt x="8022551" y="1169927"/>
                  </a:lnTo>
                  <a:cubicBezTo>
                    <a:pt x="8023821" y="1221997"/>
                    <a:pt x="7981911" y="1263907"/>
                    <a:pt x="7931111" y="1263907"/>
                  </a:cubicBezTo>
                  <a:close/>
                </a:path>
              </a:pathLst>
            </a:custGeom>
            <a:solidFill>
              <a:srgbClr val="F2FAE8"/>
            </a:solidFill>
          </p:spPr>
          <p:txBody>
            <a:bodyPr/>
            <a:lstStyle/>
            <a:p>
              <a:endParaRPr lang="de-DE"/>
            </a:p>
          </p:txBody>
        </p:sp>
        <p:sp>
          <p:nvSpPr>
            <p:cNvPr id="51" name="Freeform 51"/>
            <p:cNvSpPr/>
            <p:nvPr/>
          </p:nvSpPr>
          <p:spPr>
            <a:xfrm>
              <a:off x="0" y="0"/>
              <a:ext cx="8087321" cy="1327407"/>
            </a:xfrm>
            <a:custGeom>
              <a:avLst/>
              <a:gdLst/>
              <a:ahLst/>
              <a:cxnLst/>
              <a:rect l="l" t="t" r="r" b="b"/>
              <a:pathLst>
                <a:path w="8087321" h="1327407">
                  <a:moveTo>
                    <a:pt x="7962861" y="59690"/>
                  </a:moveTo>
                  <a:cubicBezTo>
                    <a:pt x="7998421" y="59690"/>
                    <a:pt x="8027631" y="88900"/>
                    <a:pt x="8027631" y="124460"/>
                  </a:cubicBezTo>
                  <a:lnTo>
                    <a:pt x="8027631" y="1202947"/>
                  </a:lnTo>
                  <a:cubicBezTo>
                    <a:pt x="8027631" y="1238507"/>
                    <a:pt x="7998421" y="1267717"/>
                    <a:pt x="7962861" y="1267717"/>
                  </a:cubicBezTo>
                  <a:lnTo>
                    <a:pt x="124460" y="1267717"/>
                  </a:lnTo>
                  <a:cubicBezTo>
                    <a:pt x="88900" y="1267717"/>
                    <a:pt x="59690" y="1238507"/>
                    <a:pt x="59690" y="1202947"/>
                  </a:cubicBezTo>
                  <a:lnTo>
                    <a:pt x="59690" y="124460"/>
                  </a:lnTo>
                  <a:cubicBezTo>
                    <a:pt x="59690" y="88900"/>
                    <a:pt x="88900" y="59690"/>
                    <a:pt x="124460" y="59690"/>
                  </a:cubicBezTo>
                  <a:lnTo>
                    <a:pt x="7962861" y="59690"/>
                  </a:lnTo>
                  <a:moveTo>
                    <a:pt x="7962861" y="0"/>
                  </a:moveTo>
                  <a:lnTo>
                    <a:pt x="124460" y="0"/>
                  </a:lnTo>
                  <a:cubicBezTo>
                    <a:pt x="55880" y="0"/>
                    <a:pt x="0" y="55880"/>
                    <a:pt x="0" y="124460"/>
                  </a:cubicBezTo>
                  <a:lnTo>
                    <a:pt x="0" y="1202947"/>
                  </a:lnTo>
                  <a:cubicBezTo>
                    <a:pt x="0" y="1271527"/>
                    <a:pt x="55880" y="1327407"/>
                    <a:pt x="124460" y="1327407"/>
                  </a:cubicBezTo>
                  <a:lnTo>
                    <a:pt x="7962861" y="1327407"/>
                  </a:lnTo>
                  <a:cubicBezTo>
                    <a:pt x="8031442" y="1327407"/>
                    <a:pt x="8087321" y="1271527"/>
                    <a:pt x="8087321" y="1202947"/>
                  </a:cubicBezTo>
                  <a:lnTo>
                    <a:pt x="8087321" y="124460"/>
                  </a:lnTo>
                  <a:cubicBezTo>
                    <a:pt x="8087321" y="55880"/>
                    <a:pt x="8031442" y="0"/>
                    <a:pt x="7962861" y="0"/>
                  </a:cubicBezTo>
                  <a:close/>
                </a:path>
              </a:pathLst>
            </a:custGeom>
            <a:solidFill>
              <a:srgbClr val="2340A4"/>
            </a:solidFill>
          </p:spPr>
          <p:txBody>
            <a:bodyPr/>
            <a:lstStyle/>
            <a:p>
              <a:endParaRPr lang="de-DE"/>
            </a:p>
          </p:txBody>
        </p:sp>
      </p:grpSp>
      <p:sp>
        <p:nvSpPr>
          <p:cNvPr id="52" name="TextBox 52"/>
          <p:cNvSpPr txBox="1"/>
          <p:nvPr/>
        </p:nvSpPr>
        <p:spPr>
          <a:xfrm>
            <a:off x="474100" y="3541495"/>
            <a:ext cx="2562554" cy="247650"/>
          </a:xfrm>
          <a:prstGeom prst="rect">
            <a:avLst/>
          </a:prstGeom>
        </p:spPr>
        <p:txBody>
          <a:bodyPr lIns="0" tIns="0" rIns="0" bIns="0" rtlCol="0" anchor="t">
            <a:spAutoFit/>
          </a:bodyPr>
          <a:lstStyle/>
          <a:p>
            <a:pPr algn="ctr">
              <a:lnSpc>
                <a:spcPts val="1920"/>
              </a:lnSpc>
            </a:pPr>
            <a:r>
              <a:rPr lang="en-US" sz="1600" dirty="0">
                <a:solidFill>
                  <a:srgbClr val="2340A4"/>
                </a:solidFill>
                <a:latin typeface="Times Neue Roman Bold"/>
              </a:rPr>
              <a:t>Learning goals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9">
            <a:extLst>
              <a:ext uri="{FF2B5EF4-FFF2-40B4-BE49-F238E27FC236}">
                <a16:creationId xmlns:a16="http://schemas.microsoft.com/office/drawing/2014/main" id="{2A59B496-299A-5181-CAAF-C98C85FC0D83}"/>
              </a:ext>
            </a:extLst>
          </p:cNvPr>
          <p:cNvGrpSpPr/>
          <p:nvPr/>
        </p:nvGrpSpPr>
        <p:grpSpPr>
          <a:xfrm>
            <a:off x="568814" y="630708"/>
            <a:ext cx="6477000" cy="1972792"/>
            <a:chOff x="0" y="3"/>
            <a:chExt cx="14172144" cy="7727971"/>
          </a:xfrm>
        </p:grpSpPr>
        <p:sp>
          <p:nvSpPr>
            <p:cNvPr id="5" name="Freeform 10">
              <a:extLst>
                <a:ext uri="{FF2B5EF4-FFF2-40B4-BE49-F238E27FC236}">
                  <a16:creationId xmlns:a16="http://schemas.microsoft.com/office/drawing/2014/main" id="{0ADCF380-DC4C-A279-E648-13B63524E39B}"/>
                </a:ext>
              </a:extLst>
            </p:cNvPr>
            <p:cNvSpPr/>
            <p:nvPr/>
          </p:nvSpPr>
          <p:spPr>
            <a:xfrm>
              <a:off x="0" y="35998"/>
              <a:ext cx="14108644" cy="7691976"/>
            </a:xfrm>
            <a:custGeom>
              <a:avLst/>
              <a:gdLst/>
              <a:ahLst/>
              <a:cxnLst/>
              <a:rect l="l" t="t" r="r" b="b"/>
              <a:pathLst>
                <a:path w="14108644" h="10683304">
                  <a:moveTo>
                    <a:pt x="14015935" y="10683304"/>
                  </a:moveTo>
                  <a:lnTo>
                    <a:pt x="92710" y="10683304"/>
                  </a:lnTo>
                  <a:cubicBezTo>
                    <a:pt x="41910" y="10683304"/>
                    <a:pt x="0" y="10641394"/>
                    <a:pt x="0" y="10590594"/>
                  </a:cubicBezTo>
                  <a:lnTo>
                    <a:pt x="0" y="92710"/>
                  </a:lnTo>
                  <a:cubicBezTo>
                    <a:pt x="0" y="41910"/>
                    <a:pt x="41910" y="0"/>
                    <a:pt x="92710" y="0"/>
                  </a:cubicBezTo>
                  <a:lnTo>
                    <a:pt x="14014665" y="0"/>
                  </a:lnTo>
                  <a:cubicBezTo>
                    <a:pt x="14065465" y="0"/>
                    <a:pt x="14107375" y="41910"/>
                    <a:pt x="14107375" y="92710"/>
                  </a:cubicBezTo>
                  <a:lnTo>
                    <a:pt x="14107375" y="10589324"/>
                  </a:lnTo>
                  <a:cubicBezTo>
                    <a:pt x="14108644" y="10641394"/>
                    <a:pt x="14066735" y="10683304"/>
                    <a:pt x="14015935" y="10683304"/>
                  </a:cubicBezTo>
                  <a:close/>
                </a:path>
              </a:pathLst>
            </a:custGeom>
            <a:solidFill>
              <a:srgbClr val="F2FAE8"/>
            </a:solidFill>
          </p:spPr>
          <p:txBody>
            <a:bodyPr/>
            <a:lstStyle/>
            <a:p>
              <a:endParaRPr lang="en-US" dirty="0"/>
            </a:p>
            <a:p>
              <a:pPr marL="285750" indent="-285750" algn="just">
                <a:buFont typeface="Arial" panose="020B0604020202020204" pitchFamily="34" charset="0"/>
                <a:buChar char="•"/>
              </a:pPr>
              <a:r>
                <a:rPr lang="de-DE" sz="1300" b="0" i="0" u="none" strike="noStrike" dirty="0">
                  <a:solidFill>
                    <a:srgbClr val="000000"/>
                  </a:solidFill>
                  <a:effectLst/>
                  <a:latin typeface="Times New Roman" panose="02020603050405020304" pitchFamily="18" charset="0"/>
                  <a:cs typeface="Times New Roman" panose="02020603050405020304" pitchFamily="18" charset="0"/>
                </a:rPr>
                <a:t>Harris, Pamela N. 2021. </a:t>
              </a:r>
              <a:r>
                <a:rPr lang="de-DE" sz="1300" b="0" i="1" u="none" strike="noStrike" dirty="0" err="1">
                  <a:solidFill>
                    <a:srgbClr val="000000"/>
                  </a:solidFill>
                  <a:effectLst/>
                  <a:latin typeface="Times New Roman" panose="02020603050405020304" pitchFamily="18" charset="0"/>
                  <a:cs typeface="Times New Roman" panose="02020603050405020304" pitchFamily="18" charset="0"/>
                </a:rPr>
                <a:t>When</a:t>
              </a:r>
              <a:r>
                <a:rPr lang="de-DE" sz="1300" b="0" i="1" u="none" strike="noStrike" dirty="0">
                  <a:solidFill>
                    <a:srgbClr val="000000"/>
                  </a:solidFill>
                  <a:effectLst/>
                  <a:latin typeface="Times New Roman" panose="02020603050405020304" pitchFamily="18" charset="0"/>
                  <a:cs typeface="Times New Roman" panose="02020603050405020304" pitchFamily="18" charset="0"/>
                </a:rPr>
                <a:t> </a:t>
              </a:r>
              <a:r>
                <a:rPr lang="de-DE" sz="1300" b="0" i="1" u="none" strike="noStrike" dirty="0" err="1">
                  <a:solidFill>
                    <a:srgbClr val="000000"/>
                  </a:solidFill>
                  <a:effectLst/>
                  <a:latin typeface="Times New Roman" panose="02020603050405020304" pitchFamily="18" charset="0"/>
                  <a:cs typeface="Times New Roman" panose="02020603050405020304" pitchFamily="18" charset="0"/>
                </a:rPr>
                <a:t>You</a:t>
              </a:r>
              <a:r>
                <a:rPr lang="de-DE" sz="1300" b="0" i="1" u="none" strike="noStrike" dirty="0">
                  <a:solidFill>
                    <a:srgbClr val="000000"/>
                  </a:solidFill>
                  <a:effectLst/>
                  <a:latin typeface="Times New Roman" panose="02020603050405020304" pitchFamily="18" charset="0"/>
                  <a:cs typeface="Times New Roman" panose="02020603050405020304" pitchFamily="18" charset="0"/>
                </a:rPr>
                <a:t> Look Like </a:t>
              </a:r>
              <a:r>
                <a:rPr lang="de-DE" sz="1300" b="0" i="1" u="none" strike="noStrike" dirty="0" err="1">
                  <a:solidFill>
                    <a:srgbClr val="000000"/>
                  </a:solidFill>
                  <a:effectLst/>
                  <a:latin typeface="Times New Roman" panose="02020603050405020304" pitchFamily="18" charset="0"/>
                  <a:cs typeface="Times New Roman" panose="02020603050405020304" pitchFamily="18" charset="0"/>
                </a:rPr>
                <a:t>Us</a:t>
              </a:r>
              <a:r>
                <a:rPr lang="de-DE" sz="1300" b="0" i="0" u="none" strike="noStrike" dirty="0">
                  <a:solidFill>
                    <a:srgbClr val="000000"/>
                  </a:solidFill>
                  <a:effectLst/>
                  <a:latin typeface="Times New Roman" panose="02020603050405020304" pitchFamily="18" charset="0"/>
                  <a:cs typeface="Times New Roman" panose="02020603050405020304" pitchFamily="18" charset="0"/>
                </a:rPr>
                <a:t>. Quill </a:t>
              </a:r>
              <a:r>
                <a:rPr lang="de-DE" sz="1300" b="0" i="0" u="none" strike="noStrike" dirty="0" err="1">
                  <a:solidFill>
                    <a:srgbClr val="000000"/>
                  </a:solidFill>
                  <a:effectLst/>
                  <a:latin typeface="Times New Roman" panose="02020603050405020304" pitchFamily="18" charset="0"/>
                  <a:cs typeface="Times New Roman" panose="02020603050405020304" pitchFamily="18" charset="0"/>
                </a:rPr>
                <a:t>Tree</a:t>
              </a:r>
              <a:r>
                <a:rPr lang="de-DE" sz="1300" b="0" i="0" u="none" strike="noStrike" dirty="0">
                  <a:solidFill>
                    <a:srgbClr val="000000"/>
                  </a:solidFill>
                  <a:effectLst/>
                  <a:latin typeface="Times New Roman" panose="02020603050405020304" pitchFamily="18" charset="0"/>
                  <a:cs typeface="Times New Roman" panose="02020603050405020304" pitchFamily="18" charset="0"/>
                </a:rPr>
                <a:t> Books. </a:t>
              </a:r>
              <a:endParaRPr lang="de-DE" sz="1300" b="1" dirty="0">
                <a:solidFill>
                  <a:srgbClr val="000000"/>
                </a:solidFill>
                <a:latin typeface="Times New Roman" panose="02020603050405020304" pitchFamily="18" charset="0"/>
                <a:cs typeface="Times New Roman" panose="02020603050405020304" pitchFamily="18" charset="0"/>
              </a:endParaRPr>
            </a:p>
            <a:p>
              <a:pPr algn="just"/>
              <a:endParaRPr lang="de-DE" sz="1300" b="0" i="0" u="none" strike="noStrike" dirty="0">
                <a:solidFill>
                  <a:srgbClr val="000000"/>
                </a:solidFill>
                <a:effectLst/>
                <a:latin typeface="Times New Roman" panose="02020603050405020304" pitchFamily="18" charset="0"/>
                <a:cs typeface="Times New Roman" panose="02020603050405020304" pitchFamily="18" charset="0"/>
              </a:endParaRPr>
            </a:p>
            <a:p>
              <a:pPr algn="just">
                <a:spcAft>
                  <a:spcPts val="600"/>
                </a:spcAft>
              </a:pPr>
              <a:r>
                <a:rPr lang="de-DE" sz="1300" b="1" dirty="0">
                  <a:solidFill>
                    <a:srgbClr val="233FA4"/>
                  </a:solidFill>
                  <a:latin typeface="Times New Roman" panose="02020603050405020304" pitchFamily="18" charset="0"/>
                  <a:cs typeface="Times New Roman" panose="02020603050405020304" pitchFamily="18" charset="0"/>
                </a:rPr>
                <a:t>Teaching </a:t>
              </a:r>
              <a:r>
                <a:rPr lang="de-DE" sz="1300" b="1" dirty="0" err="1">
                  <a:solidFill>
                    <a:srgbClr val="233FA4"/>
                  </a:solidFill>
                  <a:latin typeface="Times New Roman" panose="02020603050405020304" pitchFamily="18" charset="0"/>
                  <a:cs typeface="Times New Roman" panose="02020603050405020304" pitchFamily="18" charset="0"/>
                </a:rPr>
                <a:t>resources</a:t>
              </a:r>
              <a:r>
                <a:rPr lang="de-DE" sz="1300" b="1" dirty="0">
                  <a:solidFill>
                    <a:srgbClr val="233FA4"/>
                  </a:solidFill>
                  <a:latin typeface="Times New Roman" panose="02020603050405020304" pitchFamily="18" charset="0"/>
                  <a:cs typeface="Times New Roman" panose="02020603050405020304" pitchFamily="18" charset="0"/>
                </a:rPr>
                <a:t>:</a:t>
              </a:r>
            </a:p>
            <a:p>
              <a:pPr marL="285750" indent="-285750" algn="just">
                <a:buFont typeface="Arial" panose="020B0604020202020204" pitchFamily="34" charset="0"/>
                <a:buChar char="•"/>
              </a:pPr>
              <a:r>
                <a:rPr lang="de-DE" sz="1300" i="1" dirty="0" err="1">
                  <a:latin typeface="Times New Roman" panose="02020603050405020304" pitchFamily="18" charset="0"/>
                  <a:cs typeface="Times New Roman" panose="02020603050405020304" pitchFamily="18" charset="0"/>
                </a:rPr>
                <a:t>When</a:t>
              </a:r>
              <a:r>
                <a:rPr lang="de-DE" sz="1300" i="1" dirty="0">
                  <a:latin typeface="Times New Roman" panose="02020603050405020304" pitchFamily="18" charset="0"/>
                  <a:cs typeface="Times New Roman" panose="02020603050405020304" pitchFamily="18" charset="0"/>
                </a:rPr>
                <a:t> </a:t>
              </a:r>
              <a:r>
                <a:rPr lang="de-DE" sz="1300" i="1" dirty="0" err="1">
                  <a:latin typeface="Times New Roman" panose="02020603050405020304" pitchFamily="18" charset="0"/>
                  <a:cs typeface="Times New Roman" panose="02020603050405020304" pitchFamily="18" charset="0"/>
                </a:rPr>
                <a:t>You</a:t>
              </a:r>
              <a:r>
                <a:rPr lang="de-DE" sz="1300" i="1" dirty="0">
                  <a:latin typeface="Times New Roman" panose="02020603050405020304" pitchFamily="18" charset="0"/>
                  <a:cs typeface="Times New Roman" panose="02020603050405020304" pitchFamily="18" charset="0"/>
                </a:rPr>
                <a:t> Look Like </a:t>
              </a:r>
              <a:r>
                <a:rPr lang="de-DE" sz="1300" i="1" dirty="0" err="1">
                  <a:latin typeface="Times New Roman" panose="02020603050405020304" pitchFamily="18" charset="0"/>
                  <a:cs typeface="Times New Roman" panose="02020603050405020304" pitchFamily="18" charset="0"/>
                </a:rPr>
                <a:t>Us</a:t>
              </a:r>
              <a:r>
                <a:rPr lang="de-DE" sz="1300" dirty="0">
                  <a:latin typeface="Times New Roman" panose="02020603050405020304" pitchFamily="18" charset="0"/>
                  <a:cs typeface="Times New Roman" panose="02020603050405020304" pitchFamily="18" charset="0"/>
                </a:rPr>
                <a:t>: Trailer (</a:t>
              </a:r>
              <a:r>
                <a:rPr lang="de-DE" sz="1300" dirty="0" err="1">
                  <a:latin typeface="Times New Roman" panose="02020603050405020304" pitchFamily="18" charset="0"/>
                  <a:cs typeface="Times New Roman" panose="02020603050405020304" pitchFamily="18" charset="0"/>
                </a:rPr>
                <a:t>video</a:t>
              </a:r>
              <a:r>
                <a:rPr lang="de-DE" sz="1300" dirty="0">
                  <a:latin typeface="Times New Roman" panose="02020603050405020304" pitchFamily="18" charset="0"/>
                  <a:cs typeface="Times New Roman" panose="02020603050405020304" pitchFamily="18" charset="0"/>
                </a:rPr>
                <a:t> </a:t>
              </a:r>
              <a:r>
                <a:rPr lang="de-DE" sz="1300" dirty="0" err="1">
                  <a:latin typeface="Times New Roman" panose="02020603050405020304" pitchFamily="18" charset="0"/>
                  <a:cs typeface="Times New Roman" panose="02020603050405020304" pitchFamily="18" charset="0"/>
                </a:rPr>
                <a:t>by</a:t>
              </a:r>
              <a:r>
                <a:rPr lang="de-DE" sz="1300" dirty="0">
                  <a:latin typeface="Times New Roman" panose="02020603050405020304" pitchFamily="18" charset="0"/>
                  <a:cs typeface="Times New Roman" panose="02020603050405020304" pitchFamily="18" charset="0"/>
                </a:rPr>
                <a:t> Annika Alves, Farida Abdoul Hamid and Angelina Dieterle)</a:t>
              </a:r>
              <a:endParaRPr lang="de-DE" sz="1300" i="1"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de-DE" sz="1300" i="1" dirty="0" err="1">
                  <a:latin typeface="Times New Roman" panose="02020603050405020304" pitchFamily="18" charset="0"/>
                  <a:cs typeface="Times New Roman" panose="02020603050405020304" pitchFamily="18" charset="0"/>
                </a:rPr>
                <a:t>When</a:t>
              </a:r>
              <a:r>
                <a:rPr lang="de-DE" sz="1300" i="1" dirty="0">
                  <a:latin typeface="Times New Roman" panose="02020603050405020304" pitchFamily="18" charset="0"/>
                  <a:cs typeface="Times New Roman" panose="02020603050405020304" pitchFamily="18" charset="0"/>
                </a:rPr>
                <a:t> </a:t>
              </a:r>
              <a:r>
                <a:rPr lang="de-DE" sz="1300" i="1" dirty="0" err="1">
                  <a:latin typeface="Times New Roman" panose="02020603050405020304" pitchFamily="18" charset="0"/>
                  <a:cs typeface="Times New Roman" panose="02020603050405020304" pitchFamily="18" charset="0"/>
                </a:rPr>
                <a:t>You</a:t>
              </a:r>
              <a:r>
                <a:rPr lang="de-DE" sz="1300" i="1" dirty="0">
                  <a:latin typeface="Times New Roman" panose="02020603050405020304" pitchFamily="18" charset="0"/>
                  <a:cs typeface="Times New Roman" panose="02020603050405020304" pitchFamily="18" charset="0"/>
                </a:rPr>
                <a:t> Look Like </a:t>
              </a:r>
              <a:r>
                <a:rPr lang="de-DE" sz="1300" i="1" dirty="0" err="1">
                  <a:latin typeface="Times New Roman" panose="02020603050405020304" pitchFamily="18" charset="0"/>
                  <a:cs typeface="Times New Roman" panose="02020603050405020304" pitchFamily="18" charset="0"/>
                </a:rPr>
                <a:t>Us</a:t>
              </a:r>
              <a:r>
                <a:rPr lang="de-DE" sz="1300" dirty="0">
                  <a:latin typeface="Times New Roman" panose="02020603050405020304" pitchFamily="18" charset="0"/>
                  <a:cs typeface="Times New Roman" panose="02020603050405020304" pitchFamily="18" charset="0"/>
                </a:rPr>
                <a:t>: Tasks (</a:t>
              </a:r>
              <a:r>
                <a:rPr lang="de-DE" sz="1300" dirty="0" err="1">
                  <a:latin typeface="Times New Roman" panose="02020603050405020304" pitchFamily="18" charset="0"/>
                  <a:cs typeface="Times New Roman" panose="02020603050405020304" pitchFamily="18" charset="0"/>
                </a:rPr>
                <a:t>task</a:t>
              </a:r>
              <a:r>
                <a:rPr lang="de-DE" sz="1300" dirty="0">
                  <a:latin typeface="Times New Roman" panose="02020603050405020304" pitchFamily="18" charset="0"/>
                  <a:cs typeface="Times New Roman" panose="02020603050405020304" pitchFamily="18" charset="0"/>
                </a:rPr>
                <a:t> </a:t>
              </a:r>
              <a:r>
                <a:rPr lang="de-DE" sz="1300" dirty="0" err="1">
                  <a:latin typeface="Times New Roman" panose="02020603050405020304" pitchFamily="18" charset="0"/>
                  <a:cs typeface="Times New Roman" panose="02020603050405020304" pitchFamily="18" charset="0"/>
                </a:rPr>
                <a:t>collection</a:t>
              </a:r>
              <a:r>
                <a:rPr lang="de-DE" sz="1300" dirty="0">
                  <a:latin typeface="Times New Roman" panose="02020603050405020304" pitchFamily="18" charset="0"/>
                  <a:cs typeface="Times New Roman" panose="02020603050405020304" pitchFamily="18" charset="0"/>
                </a:rPr>
                <a:t> and </a:t>
              </a:r>
              <a:r>
                <a:rPr lang="de-DE" sz="1300" dirty="0" err="1">
                  <a:latin typeface="Times New Roman" panose="02020603050405020304" pitchFamily="18" charset="0"/>
                  <a:cs typeface="Times New Roman" panose="02020603050405020304" pitchFamily="18" charset="0"/>
                </a:rPr>
                <a:t>reading</a:t>
              </a:r>
              <a:r>
                <a:rPr lang="de-DE" sz="1300" dirty="0">
                  <a:latin typeface="Times New Roman" panose="02020603050405020304" pitchFamily="18" charset="0"/>
                  <a:cs typeface="Times New Roman" panose="02020603050405020304" pitchFamily="18" charset="0"/>
                </a:rPr>
                <a:t> </a:t>
              </a:r>
              <a:r>
                <a:rPr lang="de-DE" sz="1300" dirty="0" err="1">
                  <a:latin typeface="Times New Roman" panose="02020603050405020304" pitchFamily="18" charset="0"/>
                  <a:cs typeface="Times New Roman" panose="02020603050405020304" pitchFamily="18" charset="0"/>
                </a:rPr>
                <a:t>journal</a:t>
              </a:r>
              <a:r>
                <a:rPr lang="de-DE" sz="1300" dirty="0">
                  <a:latin typeface="Times New Roman" panose="02020603050405020304" pitchFamily="18" charset="0"/>
                  <a:cs typeface="Times New Roman" panose="02020603050405020304" pitchFamily="18" charset="0"/>
                </a:rPr>
                <a:t>)</a:t>
              </a:r>
              <a:endParaRPr lang="de-DE" sz="1300" i="1"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de-DE" sz="1300" i="1" dirty="0" err="1">
                  <a:latin typeface="Times New Roman" panose="02020603050405020304" pitchFamily="18" charset="0"/>
                  <a:cs typeface="Times New Roman" panose="02020603050405020304" pitchFamily="18" charset="0"/>
                </a:rPr>
                <a:t>When</a:t>
              </a:r>
              <a:r>
                <a:rPr lang="de-DE" sz="1300" i="1" dirty="0">
                  <a:latin typeface="Times New Roman" panose="02020603050405020304" pitchFamily="18" charset="0"/>
                  <a:cs typeface="Times New Roman" panose="02020603050405020304" pitchFamily="18" charset="0"/>
                </a:rPr>
                <a:t> </a:t>
              </a:r>
              <a:r>
                <a:rPr lang="de-DE" sz="1300" i="1" dirty="0" err="1">
                  <a:latin typeface="Times New Roman" panose="02020603050405020304" pitchFamily="18" charset="0"/>
                  <a:cs typeface="Times New Roman" panose="02020603050405020304" pitchFamily="18" charset="0"/>
                </a:rPr>
                <a:t>You</a:t>
              </a:r>
              <a:r>
                <a:rPr lang="de-DE" sz="1300" i="1" dirty="0">
                  <a:latin typeface="Times New Roman" panose="02020603050405020304" pitchFamily="18" charset="0"/>
                  <a:cs typeface="Times New Roman" panose="02020603050405020304" pitchFamily="18" charset="0"/>
                </a:rPr>
                <a:t> Look Like </a:t>
              </a:r>
              <a:r>
                <a:rPr lang="de-DE" sz="1300" i="1" dirty="0" err="1">
                  <a:latin typeface="Times New Roman" panose="02020603050405020304" pitchFamily="18" charset="0"/>
                  <a:cs typeface="Times New Roman" panose="02020603050405020304" pitchFamily="18" charset="0"/>
                </a:rPr>
                <a:t>Us</a:t>
              </a:r>
              <a:r>
                <a:rPr lang="de-DE" sz="1300" dirty="0">
                  <a:latin typeface="Times New Roman" panose="02020603050405020304" pitchFamily="18" charset="0"/>
                  <a:cs typeface="Times New Roman" panose="02020603050405020304" pitchFamily="18" charset="0"/>
                </a:rPr>
                <a:t>: List </a:t>
              </a:r>
              <a:r>
                <a:rPr lang="de-DE" sz="1300" dirty="0" err="1">
                  <a:latin typeface="Times New Roman" panose="02020603050405020304" pitchFamily="18" charset="0"/>
                  <a:cs typeface="Times New Roman" panose="02020603050405020304" pitchFamily="18" charset="0"/>
                </a:rPr>
                <a:t>of</a:t>
              </a:r>
              <a:r>
                <a:rPr lang="de-DE" sz="1300" dirty="0">
                  <a:latin typeface="Times New Roman" panose="02020603050405020304" pitchFamily="18" charset="0"/>
                  <a:cs typeface="Times New Roman" panose="02020603050405020304" pitchFamily="18" charset="0"/>
                </a:rPr>
                <a:t> </a:t>
              </a:r>
              <a:r>
                <a:rPr lang="de-DE" sz="1300" dirty="0" err="1">
                  <a:latin typeface="Times New Roman" panose="02020603050405020304" pitchFamily="18" charset="0"/>
                  <a:cs typeface="Times New Roman" panose="02020603050405020304" pitchFamily="18" charset="0"/>
                </a:rPr>
                <a:t>characters</a:t>
              </a:r>
              <a:endParaRPr lang="de-DE" sz="1300" i="1" dirty="0">
                <a:latin typeface="Times New Roman" panose="02020603050405020304" pitchFamily="18" charset="0"/>
                <a:cs typeface="Times New Roman" panose="02020603050405020304" pitchFamily="18" charset="0"/>
              </a:endParaRPr>
            </a:p>
            <a:p>
              <a:pPr algn="just"/>
              <a:endParaRPr lang="de-DE" sz="1300" b="1" i="0" u="none" strike="noStrike" dirty="0">
                <a:solidFill>
                  <a:srgbClr val="233FA4"/>
                </a:solidFill>
                <a:effectLst/>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endParaRPr lang="de-DE" sz="1300" dirty="0">
                <a:solidFill>
                  <a:srgbClr val="000000"/>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endParaRPr lang="de-DE" sz="1300" b="0" i="0" u="none" strike="noStrike" dirty="0">
                <a:solidFill>
                  <a:srgbClr val="000000"/>
                </a:solidFill>
                <a:effectLst/>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endParaRPr lang="de-DE" sz="1300" dirty="0">
                <a:solidFill>
                  <a:srgbClr val="000000"/>
                </a:solidFill>
                <a:latin typeface="Times New Roman" panose="02020603050405020304" pitchFamily="18" charset="0"/>
                <a:cs typeface="Times New Roman" panose="02020603050405020304" pitchFamily="18" charset="0"/>
              </a:endParaRPr>
            </a:p>
            <a:p>
              <a:pPr algn="just"/>
              <a:endParaRPr lang="en-US" sz="1300" dirty="0">
                <a:latin typeface="Times New Roman" panose="02020603050405020304" pitchFamily="18" charset="0"/>
                <a:cs typeface="Times New Roman" panose="02020603050405020304" pitchFamily="18" charset="0"/>
              </a:endParaRPr>
            </a:p>
          </p:txBody>
        </p:sp>
        <p:sp>
          <p:nvSpPr>
            <p:cNvPr id="6" name="Freeform 11">
              <a:extLst>
                <a:ext uri="{FF2B5EF4-FFF2-40B4-BE49-F238E27FC236}">
                  <a16:creationId xmlns:a16="http://schemas.microsoft.com/office/drawing/2014/main" id="{34AA6044-52EA-DF45-4C65-E5481339C4E9}"/>
                </a:ext>
              </a:extLst>
            </p:cNvPr>
            <p:cNvSpPr/>
            <p:nvPr/>
          </p:nvSpPr>
          <p:spPr>
            <a:xfrm>
              <a:off x="0" y="3"/>
              <a:ext cx="14172144" cy="7723727"/>
            </a:xfrm>
            <a:custGeom>
              <a:avLst/>
              <a:gdLst/>
              <a:ahLst/>
              <a:cxnLst/>
              <a:rect l="l" t="t" r="r" b="b"/>
              <a:pathLst>
                <a:path w="14172144" h="10746804">
                  <a:moveTo>
                    <a:pt x="14047685" y="59690"/>
                  </a:moveTo>
                  <a:cubicBezTo>
                    <a:pt x="14083244" y="59690"/>
                    <a:pt x="14112455" y="88900"/>
                    <a:pt x="14112455" y="124460"/>
                  </a:cubicBezTo>
                  <a:lnTo>
                    <a:pt x="14112455" y="10622344"/>
                  </a:lnTo>
                  <a:cubicBezTo>
                    <a:pt x="14112455" y="10657904"/>
                    <a:pt x="14083244" y="10687114"/>
                    <a:pt x="14047685" y="10687114"/>
                  </a:cubicBezTo>
                  <a:lnTo>
                    <a:pt x="124460" y="10687114"/>
                  </a:lnTo>
                  <a:cubicBezTo>
                    <a:pt x="88900" y="10687114"/>
                    <a:pt x="59690" y="10657904"/>
                    <a:pt x="59690" y="10622344"/>
                  </a:cubicBezTo>
                  <a:lnTo>
                    <a:pt x="59690" y="124460"/>
                  </a:lnTo>
                  <a:cubicBezTo>
                    <a:pt x="59690" y="88900"/>
                    <a:pt x="88900" y="59690"/>
                    <a:pt x="124460" y="59690"/>
                  </a:cubicBezTo>
                  <a:lnTo>
                    <a:pt x="14047685" y="59690"/>
                  </a:lnTo>
                  <a:moveTo>
                    <a:pt x="14047685" y="0"/>
                  </a:moveTo>
                  <a:lnTo>
                    <a:pt x="124460" y="0"/>
                  </a:lnTo>
                  <a:cubicBezTo>
                    <a:pt x="55880" y="0"/>
                    <a:pt x="0" y="55880"/>
                    <a:pt x="0" y="124460"/>
                  </a:cubicBezTo>
                  <a:lnTo>
                    <a:pt x="0" y="10622344"/>
                  </a:lnTo>
                  <a:cubicBezTo>
                    <a:pt x="0" y="10690924"/>
                    <a:pt x="55880" y="10746804"/>
                    <a:pt x="124460" y="10746804"/>
                  </a:cubicBezTo>
                  <a:lnTo>
                    <a:pt x="14047685" y="10746804"/>
                  </a:lnTo>
                  <a:cubicBezTo>
                    <a:pt x="14116265" y="10746804"/>
                    <a:pt x="14172144" y="10690924"/>
                    <a:pt x="14172144" y="10622344"/>
                  </a:cubicBezTo>
                  <a:lnTo>
                    <a:pt x="14172144" y="124460"/>
                  </a:lnTo>
                  <a:cubicBezTo>
                    <a:pt x="14172144" y="55880"/>
                    <a:pt x="14116265" y="0"/>
                    <a:pt x="14047685" y="0"/>
                  </a:cubicBezTo>
                  <a:close/>
                </a:path>
              </a:pathLst>
            </a:custGeom>
            <a:solidFill>
              <a:srgbClr val="2340A4"/>
            </a:solidFill>
          </p:spPr>
          <p:txBody>
            <a:bodyPr/>
            <a:lstStyle/>
            <a:p>
              <a:endParaRPr lang="de-DE"/>
            </a:p>
          </p:txBody>
        </p:sp>
      </p:grpSp>
      <p:grpSp>
        <p:nvGrpSpPr>
          <p:cNvPr id="7" name="Group 12">
            <a:extLst>
              <a:ext uri="{FF2B5EF4-FFF2-40B4-BE49-F238E27FC236}">
                <a16:creationId xmlns:a16="http://schemas.microsoft.com/office/drawing/2014/main" id="{F0E6CE6E-C3B5-97F1-3CC8-A3DBF07C75F5}"/>
              </a:ext>
            </a:extLst>
          </p:cNvPr>
          <p:cNvGrpSpPr/>
          <p:nvPr/>
        </p:nvGrpSpPr>
        <p:grpSpPr>
          <a:xfrm>
            <a:off x="2143437" y="419925"/>
            <a:ext cx="2957521" cy="420552"/>
            <a:chOff x="0" y="0"/>
            <a:chExt cx="8087321" cy="1327407"/>
          </a:xfrm>
        </p:grpSpPr>
        <p:sp>
          <p:nvSpPr>
            <p:cNvPr id="8" name="Freeform 13">
              <a:extLst>
                <a:ext uri="{FF2B5EF4-FFF2-40B4-BE49-F238E27FC236}">
                  <a16:creationId xmlns:a16="http://schemas.microsoft.com/office/drawing/2014/main" id="{FA0D60B0-EF63-E747-37CF-A4B3FFCC78FA}"/>
                </a:ext>
              </a:extLst>
            </p:cNvPr>
            <p:cNvSpPr/>
            <p:nvPr/>
          </p:nvSpPr>
          <p:spPr>
            <a:xfrm>
              <a:off x="31750" y="31750"/>
              <a:ext cx="8023822" cy="1263908"/>
            </a:xfrm>
            <a:custGeom>
              <a:avLst/>
              <a:gdLst/>
              <a:ahLst/>
              <a:cxnLst/>
              <a:rect l="l" t="t" r="r" b="b"/>
              <a:pathLst>
                <a:path w="8023821" h="1263907">
                  <a:moveTo>
                    <a:pt x="7931111" y="1263907"/>
                  </a:moveTo>
                  <a:lnTo>
                    <a:pt x="92710" y="1263907"/>
                  </a:lnTo>
                  <a:cubicBezTo>
                    <a:pt x="41910" y="1263907"/>
                    <a:pt x="0" y="1221997"/>
                    <a:pt x="0" y="1171197"/>
                  </a:cubicBezTo>
                  <a:lnTo>
                    <a:pt x="0" y="92710"/>
                  </a:lnTo>
                  <a:cubicBezTo>
                    <a:pt x="0" y="41910"/>
                    <a:pt x="41910" y="0"/>
                    <a:pt x="92710" y="0"/>
                  </a:cubicBezTo>
                  <a:lnTo>
                    <a:pt x="7929842" y="0"/>
                  </a:lnTo>
                  <a:cubicBezTo>
                    <a:pt x="7980642" y="0"/>
                    <a:pt x="8022551" y="41910"/>
                    <a:pt x="8022551" y="92710"/>
                  </a:cubicBezTo>
                  <a:lnTo>
                    <a:pt x="8022551" y="1169927"/>
                  </a:lnTo>
                  <a:cubicBezTo>
                    <a:pt x="8023821" y="1221997"/>
                    <a:pt x="7981911" y="1263907"/>
                    <a:pt x="7931111" y="1263907"/>
                  </a:cubicBezTo>
                  <a:close/>
                </a:path>
              </a:pathLst>
            </a:custGeom>
            <a:solidFill>
              <a:srgbClr val="F2FAE8"/>
            </a:solidFill>
          </p:spPr>
          <p:txBody>
            <a:bodyPr/>
            <a:lstStyle/>
            <a:p>
              <a:endParaRPr lang="en-US" dirty="0"/>
            </a:p>
          </p:txBody>
        </p:sp>
        <p:sp>
          <p:nvSpPr>
            <p:cNvPr id="9" name="Freeform 14">
              <a:extLst>
                <a:ext uri="{FF2B5EF4-FFF2-40B4-BE49-F238E27FC236}">
                  <a16:creationId xmlns:a16="http://schemas.microsoft.com/office/drawing/2014/main" id="{7ADA7F1B-5C3B-5354-F6E2-A3ED26130A03}"/>
                </a:ext>
              </a:extLst>
            </p:cNvPr>
            <p:cNvSpPr/>
            <p:nvPr/>
          </p:nvSpPr>
          <p:spPr>
            <a:xfrm>
              <a:off x="0" y="0"/>
              <a:ext cx="8087321" cy="1327407"/>
            </a:xfrm>
            <a:custGeom>
              <a:avLst/>
              <a:gdLst/>
              <a:ahLst/>
              <a:cxnLst/>
              <a:rect l="l" t="t" r="r" b="b"/>
              <a:pathLst>
                <a:path w="8087321" h="1327407">
                  <a:moveTo>
                    <a:pt x="7962861" y="59690"/>
                  </a:moveTo>
                  <a:cubicBezTo>
                    <a:pt x="7998421" y="59690"/>
                    <a:pt x="8027631" y="88900"/>
                    <a:pt x="8027631" y="124460"/>
                  </a:cubicBezTo>
                  <a:lnTo>
                    <a:pt x="8027631" y="1202947"/>
                  </a:lnTo>
                  <a:cubicBezTo>
                    <a:pt x="8027631" y="1238507"/>
                    <a:pt x="7998421" y="1267717"/>
                    <a:pt x="7962861" y="1267717"/>
                  </a:cubicBezTo>
                  <a:lnTo>
                    <a:pt x="124460" y="1267717"/>
                  </a:lnTo>
                  <a:cubicBezTo>
                    <a:pt x="88900" y="1267717"/>
                    <a:pt x="59690" y="1238507"/>
                    <a:pt x="59690" y="1202947"/>
                  </a:cubicBezTo>
                  <a:lnTo>
                    <a:pt x="59690" y="124460"/>
                  </a:lnTo>
                  <a:cubicBezTo>
                    <a:pt x="59690" y="88900"/>
                    <a:pt x="88900" y="59690"/>
                    <a:pt x="124460" y="59690"/>
                  </a:cubicBezTo>
                  <a:lnTo>
                    <a:pt x="7962861" y="59690"/>
                  </a:lnTo>
                  <a:moveTo>
                    <a:pt x="7962861" y="0"/>
                  </a:moveTo>
                  <a:lnTo>
                    <a:pt x="124460" y="0"/>
                  </a:lnTo>
                  <a:cubicBezTo>
                    <a:pt x="55880" y="0"/>
                    <a:pt x="0" y="55880"/>
                    <a:pt x="0" y="124460"/>
                  </a:cubicBezTo>
                  <a:lnTo>
                    <a:pt x="0" y="1202947"/>
                  </a:lnTo>
                  <a:cubicBezTo>
                    <a:pt x="0" y="1271527"/>
                    <a:pt x="55880" y="1327407"/>
                    <a:pt x="124460" y="1327407"/>
                  </a:cubicBezTo>
                  <a:lnTo>
                    <a:pt x="7962861" y="1327407"/>
                  </a:lnTo>
                  <a:cubicBezTo>
                    <a:pt x="8031442" y="1327407"/>
                    <a:pt x="8087321" y="1271527"/>
                    <a:pt x="8087321" y="1202947"/>
                  </a:cubicBezTo>
                  <a:lnTo>
                    <a:pt x="8087321" y="124460"/>
                  </a:lnTo>
                  <a:cubicBezTo>
                    <a:pt x="8087321" y="55880"/>
                    <a:pt x="8031442" y="0"/>
                    <a:pt x="7962861" y="0"/>
                  </a:cubicBezTo>
                  <a:close/>
                </a:path>
              </a:pathLst>
            </a:custGeom>
            <a:solidFill>
              <a:srgbClr val="2340A4"/>
            </a:solidFill>
          </p:spPr>
          <p:txBody>
            <a:bodyPr/>
            <a:lstStyle/>
            <a:p>
              <a:endParaRPr lang="de-DE"/>
            </a:p>
          </p:txBody>
        </p:sp>
      </p:grpSp>
      <p:sp>
        <p:nvSpPr>
          <p:cNvPr id="11" name="Textfeld 10">
            <a:extLst>
              <a:ext uri="{FF2B5EF4-FFF2-40B4-BE49-F238E27FC236}">
                <a16:creationId xmlns:a16="http://schemas.microsoft.com/office/drawing/2014/main" id="{498EA74A-FB50-E5A0-72FA-15CAD67E2DAD}"/>
              </a:ext>
            </a:extLst>
          </p:cNvPr>
          <p:cNvSpPr txBox="1"/>
          <p:nvPr/>
        </p:nvSpPr>
        <p:spPr>
          <a:xfrm>
            <a:off x="2482850" y="468994"/>
            <a:ext cx="3776868" cy="320601"/>
          </a:xfrm>
          <a:prstGeom prst="rect">
            <a:avLst/>
          </a:prstGeom>
          <a:noFill/>
        </p:spPr>
        <p:txBody>
          <a:bodyPr wrap="square">
            <a:spAutoFit/>
          </a:bodyPr>
          <a:lstStyle/>
          <a:p>
            <a:pPr>
              <a:lnSpc>
                <a:spcPts val="1687"/>
              </a:lnSpc>
            </a:pPr>
            <a:r>
              <a:rPr lang="en-US" sz="1800" dirty="0">
                <a:solidFill>
                  <a:srgbClr val="2340A4"/>
                </a:solidFill>
                <a:latin typeface="Times Neue Roman Bold"/>
              </a:rPr>
              <a:t>Materials/</a:t>
            </a:r>
            <a:r>
              <a:rPr lang="en-US" sz="1800" dirty="0">
                <a:solidFill>
                  <a:srgbClr val="233FA4"/>
                </a:solidFill>
                <a:latin typeface="Times Neue Roman Bold"/>
              </a:rPr>
              <a:t>resources</a:t>
            </a:r>
          </a:p>
        </p:txBody>
      </p:sp>
    </p:spTree>
    <p:extLst>
      <p:ext uri="{BB962C8B-B14F-4D97-AF65-F5344CB8AC3E}">
        <p14:creationId xmlns:p14="http://schemas.microsoft.com/office/powerpoint/2010/main" val="11921003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501</Words>
  <Application>Microsoft Macintosh PowerPoint</Application>
  <PresentationFormat>Benutzerdefiniert</PresentationFormat>
  <Paragraphs>41</Paragraphs>
  <Slides>2</Slides>
  <Notes>1</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2</vt:i4>
      </vt:variant>
    </vt:vector>
  </HeadingPairs>
  <TitlesOfParts>
    <vt:vector size="8" baseType="lpstr">
      <vt:lpstr>Times Neue Roman Bold</vt:lpstr>
      <vt:lpstr>Times New Roman</vt:lpstr>
      <vt:lpstr>Times Neue Roman</vt:lpstr>
      <vt:lpstr>Calibri</vt:lpstr>
      <vt:lpstr>Arial</vt:lpstr>
      <vt:lpstr>Office Theme</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OER Info Sheet_Ingrid</dc:title>
  <dc:creator>Holt, Sean</dc:creator>
  <cp:lastModifiedBy>Leon Grimsmann</cp:lastModifiedBy>
  <cp:revision>33</cp:revision>
  <dcterms:created xsi:type="dcterms:W3CDTF">2006-08-16T00:00:00Z</dcterms:created>
  <dcterms:modified xsi:type="dcterms:W3CDTF">2024-10-03T14:31:23Z</dcterms:modified>
  <dc:identifier>DAFGesciEfM</dc:identifier>
</cp:coreProperties>
</file>